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2"/>
  </p:notesMasterIdLst>
  <p:sldIdLst>
    <p:sldId id="262" r:id="rId2"/>
    <p:sldId id="263" r:id="rId3"/>
    <p:sldId id="259" r:id="rId4"/>
    <p:sldId id="288" r:id="rId5"/>
    <p:sldId id="260" r:id="rId6"/>
    <p:sldId id="261" r:id="rId7"/>
    <p:sldId id="264" r:id="rId8"/>
    <p:sldId id="266" r:id="rId9"/>
    <p:sldId id="265" r:id="rId10"/>
    <p:sldId id="256" r:id="rId11"/>
    <p:sldId id="267" r:id="rId12"/>
    <p:sldId id="277" r:id="rId13"/>
    <p:sldId id="281" r:id="rId14"/>
    <p:sldId id="272" r:id="rId15"/>
    <p:sldId id="278" r:id="rId16"/>
    <p:sldId id="282" r:id="rId17"/>
    <p:sldId id="273" r:id="rId18"/>
    <p:sldId id="283" r:id="rId19"/>
    <p:sldId id="286" r:id="rId20"/>
    <p:sldId id="287" r:id="rId21"/>
    <p:sldId id="284" r:id="rId22"/>
    <p:sldId id="290" r:id="rId23"/>
    <p:sldId id="280" r:id="rId24"/>
    <p:sldId id="279" r:id="rId25"/>
    <p:sldId id="291" r:id="rId26"/>
    <p:sldId id="292" r:id="rId27"/>
    <p:sldId id="285" r:id="rId28"/>
    <p:sldId id="268" r:id="rId29"/>
    <p:sldId id="270" r:id="rId30"/>
    <p:sldId id="271" r:id="rId3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6828" autoAdjust="0"/>
    <p:restoredTop sz="96453" autoAdjust="0"/>
  </p:normalViewPr>
  <p:slideViewPr>
    <p:cSldViewPr snapToGrid="0" snapToObjects="1">
      <p:cViewPr varScale="1">
        <p:scale>
          <a:sx n="72" d="100"/>
          <a:sy n="72" d="100"/>
        </p:scale>
        <p:origin x="1074" y="78"/>
      </p:cViewPr>
      <p:guideLst/>
    </p:cSldViewPr>
  </p:slideViewPr>
  <p:outlineViewPr>
    <p:cViewPr>
      <p:scale>
        <a:sx n="33" d="100"/>
        <a:sy n="33" d="100"/>
      </p:scale>
      <p:origin x="0" y="-521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D75603-945A-42D5-A5AB-C3AED3EFECAE}" type="datetimeFigureOut">
              <a:rPr lang="fi-FI" smtClean="0"/>
              <a:t>17.8.2017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94BC9F-EC02-41CC-AAA1-CDF0A56AF9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0971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7F54617-F4FA-0749-ABEB-0934CEB961A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413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428913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786468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87644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noProof="0" dirty="0" smtClean="0"/>
              <a:t>Muokkaa perustyylejä naps.</a:t>
            </a:r>
            <a:endParaRPr lang="fi-FI" noProof="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noProof="0" dirty="0" smtClean="0"/>
              <a:t>Muokkaa alaotsikon perustyyliä </a:t>
            </a:r>
            <a:r>
              <a:rPr lang="fi-FI" noProof="0" dirty="0" err="1" smtClean="0"/>
              <a:t>napsautt</a:t>
            </a:r>
            <a:r>
              <a:rPr lang="fi-FI" noProof="0" dirty="0" smtClean="0"/>
              <a:t>.</a:t>
            </a:r>
            <a:endParaRPr lang="fi-FI" noProof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5C7C2-4E4C-1B4A-8EBA-E9C4E80BB39B}" type="datetimeFigureOut">
              <a:rPr lang="fi-FI" noProof="0" smtClean="0"/>
              <a:t>17.8.2017</a:t>
            </a:fld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9D095-2E59-2947-96D5-08C6BC518C17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289266307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5C7C2-4E4C-1B4A-8EBA-E9C4E80BB39B}" type="datetimeFigureOut">
              <a:rPr lang="fi-FI" smtClean="0"/>
              <a:t>17.8.2017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9D095-2E59-2947-96D5-08C6BC518C1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8099065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5C7C2-4E4C-1B4A-8EBA-E9C4E80BB39B}" type="datetimeFigureOut">
              <a:rPr lang="fi-FI" smtClean="0"/>
              <a:t>17.8.2017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9D095-2E59-2947-96D5-08C6BC518C1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523137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ne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998400" y="1330126"/>
            <a:ext cx="10195200" cy="454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7078715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408ED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79" y="1577340"/>
            <a:ext cx="5303520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8/17/2017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46494B"/>
                </a:solidFill>
                <a:latin typeface="Arial"/>
                <a:cs typeface="Arial"/>
              </a:defRPr>
            </a:lvl1pPr>
          </a:lstStyle>
          <a:p>
            <a:pPr marL="25400"/>
            <a:fld id="{81D60167-4931-47E6-BA6A-407CBD079E47}" type="slidenum">
              <a:rPr lang="fi-FI" smtClean="0"/>
              <a:pPr marL="2540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4051344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dirty="0" smtClean="0"/>
              <a:t>Muokkaa perustyylejä naps.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noProof="0" dirty="0" smtClean="0"/>
              <a:t>Muokkaa tekstin perustyylejä napsauttamalla</a:t>
            </a:r>
          </a:p>
          <a:p>
            <a:pPr lvl="1"/>
            <a:r>
              <a:rPr lang="fi-FI" noProof="0" dirty="0" smtClean="0"/>
              <a:t>toinen taso</a:t>
            </a:r>
          </a:p>
          <a:p>
            <a:pPr lvl="2"/>
            <a:r>
              <a:rPr lang="fi-FI" noProof="0" dirty="0" smtClean="0"/>
              <a:t>kolmas taso</a:t>
            </a:r>
          </a:p>
          <a:p>
            <a:pPr lvl="3"/>
            <a:r>
              <a:rPr lang="fi-FI" noProof="0" dirty="0" smtClean="0"/>
              <a:t>neljäs taso</a:t>
            </a:r>
          </a:p>
          <a:p>
            <a:pPr lvl="4"/>
            <a:r>
              <a:rPr lang="fi-FI" noProof="0" dirty="0" smtClean="0"/>
              <a:t>viides taso</a:t>
            </a:r>
            <a:endParaRPr lang="fi-FI" noProof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5C7C2-4E4C-1B4A-8EBA-E9C4E80BB39B}" type="datetimeFigureOut">
              <a:rPr lang="fi-FI" noProof="0" smtClean="0"/>
              <a:t>17.8.2017</a:t>
            </a:fld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9D095-2E59-2947-96D5-08C6BC518C17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588823519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5C7C2-4E4C-1B4A-8EBA-E9C4E80BB39B}" type="datetimeFigureOut">
              <a:rPr lang="fi-FI" smtClean="0"/>
              <a:t>17.8.2017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9D095-2E59-2947-96D5-08C6BC518C1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2238457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5C7C2-4E4C-1B4A-8EBA-E9C4E80BB39B}" type="datetimeFigureOut">
              <a:rPr lang="fi-FI" smtClean="0"/>
              <a:t>17.8.2017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9D095-2E59-2947-96D5-08C6BC518C1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516910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5C7C2-4E4C-1B4A-8EBA-E9C4E80BB39B}" type="datetimeFigureOut">
              <a:rPr lang="fi-FI" smtClean="0"/>
              <a:t>17.8.2017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9D095-2E59-2947-96D5-08C6BC518C1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6529839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dirty="0" smtClean="0"/>
              <a:t>Muokkaa perustyylejä naps.</a:t>
            </a:r>
            <a:endParaRPr lang="fi-FI" noProof="0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5C7C2-4E4C-1B4A-8EBA-E9C4E80BB39B}" type="datetimeFigureOut">
              <a:rPr lang="fi-FI" noProof="0" smtClean="0"/>
              <a:t>17.8.2017</a:t>
            </a:fld>
            <a:endParaRPr lang="fi-FI" noProof="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noProof="0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9D095-2E59-2947-96D5-08C6BC518C17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436622854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5C7C2-4E4C-1B4A-8EBA-E9C4E80BB39B}" type="datetimeFigureOut">
              <a:rPr lang="fi-FI" smtClean="0"/>
              <a:t>17.8.2017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9D095-2E59-2947-96D5-08C6BC518C1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1663957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5C7C2-4E4C-1B4A-8EBA-E9C4E80BB39B}" type="datetimeFigureOut">
              <a:rPr lang="fi-FI" smtClean="0"/>
              <a:t>17.8.2017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9D095-2E59-2947-96D5-08C6BC518C1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2290422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5C7C2-4E4C-1B4A-8EBA-E9C4E80BB39B}" type="datetimeFigureOut">
              <a:rPr lang="fi-FI" smtClean="0"/>
              <a:t>17.8.2017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9D095-2E59-2947-96D5-08C6BC518C1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067864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smtClean="0"/>
              <a:t>Muokkaa perustyylejä naps.</a:t>
            </a:r>
            <a:endParaRPr lang="fi-FI" noProof="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 dirty="0" smtClean="0"/>
              <a:t>Muokkaa tekstin perustyylejä napsauttamalla</a:t>
            </a:r>
          </a:p>
          <a:p>
            <a:pPr lvl="1"/>
            <a:r>
              <a:rPr lang="fi-FI" noProof="0" dirty="0" smtClean="0"/>
              <a:t>toinen taso</a:t>
            </a:r>
          </a:p>
          <a:p>
            <a:pPr lvl="2"/>
            <a:r>
              <a:rPr lang="fi-FI" noProof="0" dirty="0" smtClean="0"/>
              <a:t>kolmas taso</a:t>
            </a:r>
          </a:p>
          <a:p>
            <a:pPr lvl="3"/>
            <a:r>
              <a:rPr lang="fi-FI" noProof="0" dirty="0" smtClean="0"/>
              <a:t>neljäs taso</a:t>
            </a:r>
          </a:p>
          <a:p>
            <a:pPr lvl="4"/>
            <a:r>
              <a:rPr lang="fi-FI" noProof="0" dirty="0" smtClean="0"/>
              <a:t>viides taso</a:t>
            </a:r>
            <a:endParaRPr lang="fi-FI" noProof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5C7C2-4E4C-1B4A-8EBA-E9C4E80BB39B}" type="datetimeFigureOut">
              <a:rPr lang="fi-FI" noProof="0" smtClean="0"/>
              <a:t>17.8.2017</a:t>
            </a:fld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9D095-2E59-2947-96D5-08C6BC518C17}" type="slidenum">
              <a:rPr lang="fi-FI" noProof="0" smtClean="0"/>
              <a:t>‹#›</a:t>
            </a:fld>
            <a:endParaRPr lang="fi-FI" noProof="0" dirty="0"/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5479" y="-347098"/>
            <a:ext cx="2966521" cy="2292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550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4" r:id="rId13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Franklin Gothic Medium" charset="0"/>
          <a:ea typeface="Franklin Gothic Medium" charset="0"/>
          <a:cs typeface="Franklin Gothic Medium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b="0" i="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b="0" i="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b="0" i="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julkaisut.valtioneuvosto.fi/handle/10024/80013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julkaisut.valtioneuvosto.fi/handle/10024/80013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urldefense.proofpoint.com/v2/url?u=https-3A__www.webropolsurveys.com_S_AF553463BEB2A8F2.par&amp;d=DwMFAw&amp;c=vgc7_vOYmgImobMVdyKsCY1rdGZhhtCa2JetijQZAG0&amp;r=VO41H7X3v6bD7qRBp9GBcZIHlm5aCUuh-5cKKhYxfww&amp;m=jbXvcT1Ic5_OQoy-PTI-YFu60rUAaiE4S5X0LkBjEBA&amp;s=MB6ZIs0Op7VfclDfGrdOkx_rhEjTtHBUGUNfF5Qxz5E&amp;e=" TargetMode="Externa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julkaisut.valtioneuvosto.fi/handle/10024/80013" TargetMode="Externa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https://urldefense.proofpoint.com/v2/url?u=https-3A__www.vahtiohje.fi_c_document-5Flibrary_get-5Ffile-3Fuuid-3D40bf6302-2Db7b8-2D4afc-2D88ce-2D106c40790d88-26groupId-3D10128&amp;d=DwMFAw&amp;c=vgc7_vOYmgImobMVdyKsCY1rdGZhhtCa2JetijQZAG0&amp;r=VO41H7X3v6bD7qRBp9GBcZIHlm5aCUuh-5cKKhYxfww&amp;m=FFaTRswzfFraSIJr0dRx_s_XQxT8rq4rBFX8QbC3MkY&amp;s=60D3XTh9kNwq0z8p8_kKKpKDa8cyFFyYp1jUZyBQioU&amp;e=" TargetMode="External"/><Relationship Id="rId3" Type="http://schemas.openxmlformats.org/officeDocument/2006/relationships/hyperlink" Target="http://urn.fi/URN:ISBN:978-952-251-862-0" TargetMode="External"/><Relationship Id="rId7" Type="http://schemas.openxmlformats.org/officeDocument/2006/relationships/hyperlink" Target="https://urldefense.proofpoint.com/v2/url?u=http-3A__vm.fi_documents_10623_1898625_Riskiarviointi-2Blaaja_3980a4f9-2Dd94b-2D4014-2Da259-2D3c46fe1a05ab&amp;d=DwMFAw&amp;c=vgc7_vOYmgImobMVdyKsCY1rdGZhhtCa2JetijQZAG0&amp;r=VO41H7X3v6bD7qRBp9GBcZIHlm5aCUuh-5cKKhYxfww&amp;m=FFaTRswzfFraSIJr0dRx_s_XQxT8rq4rBFX8QbC3MkY&amp;s=xzss8qYcVY5cacoiyqQRePVOF-1wa5RbLqhWM9TQwbA&amp;e=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urldefense.proofpoint.com/v2/url?u=http-3A__vm.fi_documents_10623_1898625_Riskiarviointi-2Bperusversio_cc7f1512-2Ddff2-2D437a-2D981d-2Dcfcdb0af0c37&amp;d=DwMFAw&amp;c=vgc7_vOYmgImobMVdyKsCY1rdGZhhtCa2JetijQZAG0&amp;r=VO41H7X3v6bD7qRBp9GBcZIHlm5aCUuh-5cKKhYxfww&amp;m=FFaTRswzfFraSIJr0dRx_s_XQxT8rq4rBFX8QbC3MkY&amp;s=oZM4cCJRKPQJuldPGLvBmBJiFSDAMvkh7ui7QvUXaZI&amp;e=" TargetMode="External"/><Relationship Id="rId5" Type="http://schemas.openxmlformats.org/officeDocument/2006/relationships/hyperlink" Target="http://julkaisut.valtioneuvosto.fi/bitstream/handle/10024/80013/VM_22_2017.pdf?sequence=1" TargetMode="External"/><Relationship Id="rId4" Type="http://schemas.openxmlformats.org/officeDocument/2006/relationships/hyperlink" Target="http://julkaisut.valtioneuvosto.fi/bitstream/handle/10024/80013/Liitteet_VM22_2017.pdf?sequence=2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julkaisut.valtioneuvosto.fi/handle/10024/80013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julkaisut.valtioneuvosto.fi/handle/10024/80013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1"/>
          <p:cNvSpPr txBox="1">
            <a:spLocks/>
          </p:cNvSpPr>
          <p:nvPr/>
        </p:nvSpPr>
        <p:spPr>
          <a:xfrm>
            <a:off x="827584" y="116632"/>
            <a:ext cx="8476672" cy="172819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</a:lstStyle>
          <a:p>
            <a:r>
              <a:rPr lang="fi-FI" sz="3200" b="1" dirty="0" smtClean="0">
                <a:latin typeface="Calibri" panose="020F0502020204030204" pitchFamily="34" charset="0"/>
              </a:rPr>
              <a:t>	</a:t>
            </a:r>
            <a:br>
              <a:rPr lang="fi-FI" sz="3200" b="1" dirty="0" smtClean="0">
                <a:latin typeface="Calibri" panose="020F0502020204030204" pitchFamily="34" charset="0"/>
              </a:rPr>
            </a:br>
            <a:r>
              <a:rPr lang="fi-FI" sz="3200" b="1" dirty="0" smtClean="0">
                <a:latin typeface="Calibri" panose="020F0502020204030204" pitchFamily="34" charset="0"/>
              </a:rPr>
              <a:t>Tietosuojan osoitusvelvollisuutta edistävät työpajatilaisuudet</a:t>
            </a:r>
            <a:r>
              <a:rPr lang="fi-FI" sz="3200" dirty="0" smtClean="0">
                <a:latin typeface="Calibri" panose="020F0502020204030204" pitchFamily="34" charset="0"/>
              </a:rPr>
              <a:t/>
            </a:r>
            <a:br>
              <a:rPr lang="fi-FI" sz="3200" dirty="0" smtClean="0">
                <a:latin typeface="Calibri" panose="020F0502020204030204" pitchFamily="34" charset="0"/>
              </a:rPr>
            </a:br>
            <a:r>
              <a:rPr lang="fi-FI" sz="3200" dirty="0" smtClean="0">
                <a:latin typeface="Calibri" panose="020F0502020204030204" pitchFamily="34" charset="0"/>
              </a:rPr>
              <a:t/>
            </a:r>
            <a:br>
              <a:rPr lang="fi-FI" sz="3200" dirty="0" smtClean="0">
                <a:latin typeface="Calibri" panose="020F0502020204030204" pitchFamily="34" charset="0"/>
              </a:rPr>
            </a:br>
            <a:r>
              <a:rPr lang="fi-FI" sz="3200" dirty="0" smtClean="0">
                <a:latin typeface="Calibri" panose="020F0502020204030204" pitchFamily="34" charset="0"/>
              </a:rPr>
              <a:t/>
            </a:r>
            <a:br>
              <a:rPr lang="fi-FI" sz="3200" dirty="0" smtClean="0">
                <a:latin typeface="Calibri" panose="020F0502020204030204" pitchFamily="34" charset="0"/>
              </a:rPr>
            </a:br>
            <a:endParaRPr lang="fi-FI" sz="3200" dirty="0">
              <a:latin typeface="Calibri" panose="020F0502020204030204" pitchFamily="34" charset="0"/>
            </a:endParaRPr>
          </a:p>
        </p:txBody>
      </p:sp>
      <p:sp>
        <p:nvSpPr>
          <p:cNvPr id="5" name="Sisällön paikkamerkki 6"/>
          <p:cNvSpPr txBox="1">
            <a:spLocks/>
          </p:cNvSpPr>
          <p:nvPr/>
        </p:nvSpPr>
        <p:spPr>
          <a:xfrm>
            <a:off x="827584" y="1640838"/>
            <a:ext cx="8900878" cy="259228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i-FI" sz="1300" b="1" dirty="0" smtClean="0">
              <a:latin typeface="Calibri" panose="020F0502020204030204" pitchFamily="34" charset="0"/>
            </a:endParaRPr>
          </a:p>
          <a:p>
            <a:pPr marL="342900" lvl="1" indent="0">
              <a:buFont typeface="Arial" panose="020B0604020202020204" pitchFamily="34" charset="0"/>
              <a:buNone/>
            </a:pPr>
            <a:r>
              <a:rPr lang="fi-FI" sz="3000" b="1" dirty="0" smtClean="0">
                <a:latin typeface="Calibri" panose="020F0502020204030204" pitchFamily="34" charset="0"/>
              </a:rPr>
              <a:t>Työpaja #2 – 18.8.2017</a:t>
            </a:r>
          </a:p>
          <a:p>
            <a:pPr marL="457200" lvl="1" indent="0">
              <a:buNone/>
            </a:pPr>
            <a:endParaRPr lang="fi-FI" sz="1500" b="1" dirty="0" smtClean="0">
              <a:latin typeface="Calibri" panose="020F050202020403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3000" dirty="0">
                <a:latin typeface="Calibri" panose="020F0502020204030204" pitchFamily="34" charset="0"/>
              </a:rPr>
              <a:t>Tietojärjestelmien </a:t>
            </a:r>
            <a:r>
              <a:rPr lang="fi-FI" sz="3000" dirty="0" err="1">
                <a:latin typeface="Calibri" panose="020F0502020204030204" pitchFamily="34" charset="0"/>
              </a:rPr>
              <a:t>lokittaminen</a:t>
            </a:r>
            <a:r>
              <a:rPr lang="fi-FI" sz="3000" dirty="0">
                <a:latin typeface="Calibri" panose="020F0502020204030204" pitchFamily="34" charset="0"/>
              </a:rPr>
              <a:t>, valvonta ja raportointi, lokien </a:t>
            </a:r>
            <a:r>
              <a:rPr lang="fi-FI" sz="3000" dirty="0" smtClean="0">
                <a:latin typeface="Calibri" panose="020F0502020204030204" pitchFamily="34" charset="0"/>
              </a:rPr>
              <a:t>säilytys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3000" b="1" dirty="0" smtClean="0">
                <a:latin typeface="Calibri" panose="020F0502020204030204" pitchFamily="34" charset="0"/>
              </a:rPr>
              <a:t>Riskienhallinta </a:t>
            </a:r>
            <a:r>
              <a:rPr lang="fi-FI" sz="3000" b="1" dirty="0">
                <a:latin typeface="Calibri" panose="020F0502020204030204" pitchFamily="34" charset="0"/>
              </a:rPr>
              <a:t>osa 2 </a:t>
            </a:r>
            <a:r>
              <a:rPr lang="fi-FI" sz="3000" b="1" dirty="0" smtClean="0">
                <a:latin typeface="Calibri" panose="020F0502020204030204" pitchFamily="34" charset="0"/>
              </a:rPr>
              <a:t>– ISO </a:t>
            </a:r>
            <a:r>
              <a:rPr lang="fi-FI" sz="3000" b="1" dirty="0">
                <a:latin typeface="Calibri" panose="020F0502020204030204" pitchFamily="34" charset="0"/>
              </a:rPr>
              <a:t>31000 -prosessin </a:t>
            </a:r>
            <a:r>
              <a:rPr lang="fi-FI" sz="3000" b="1" dirty="0" smtClean="0">
                <a:latin typeface="Calibri" panose="020F0502020204030204" pitchFamily="34" charset="0"/>
              </a:rPr>
              <a:t>soveltaminen </a:t>
            </a:r>
            <a:r>
              <a:rPr lang="fi-FI" i="1" dirty="0" smtClean="0">
                <a:latin typeface="Calibri" panose="020F0502020204030204" pitchFamily="34" charset="0"/>
                <a:hlinkClick r:id="rId2"/>
              </a:rPr>
              <a:t>VAHTI 2/2017 ohje riskienhallintaan</a:t>
            </a:r>
            <a:r>
              <a:rPr lang="fi-FI" i="1" dirty="0" smtClean="0">
                <a:latin typeface="Calibri" panose="020F0502020204030204" pitchFamily="34" charset="0"/>
              </a:rPr>
              <a:t> mukaisesti</a:t>
            </a:r>
            <a:endParaRPr lang="fi-FI" i="1" dirty="0">
              <a:latin typeface="Calibri" panose="020F0502020204030204" pitchFamily="34" charset="0"/>
            </a:endParaRPr>
          </a:p>
        </p:txBody>
      </p:sp>
      <p:pic>
        <p:nvPicPr>
          <p:cNvPr id="6" name="Kuva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6192" y="4365104"/>
            <a:ext cx="6865417" cy="1790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10381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/>
          <p:cNvSpPr/>
          <p:nvPr/>
        </p:nvSpPr>
        <p:spPr>
          <a:xfrm>
            <a:off x="-7255" y="928915"/>
            <a:ext cx="12191999" cy="5805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i-FI" sz="1400" b="1" dirty="0" smtClean="0"/>
              <a:t>B. Valitse </a:t>
            </a:r>
            <a:r>
              <a:rPr lang="fi-FI" sz="1400" b="1" dirty="0"/>
              <a:t>harjoitusriski: </a:t>
            </a:r>
            <a:r>
              <a:rPr lang="fi-FI" sz="1400" i="1" dirty="0"/>
              <a:t>Tietoon ei pääse / Tieto vuotaa / Tieto on virheellistä / Tieto ei jalostu / Tieto ei ole käytettävissä</a:t>
            </a:r>
          </a:p>
        </p:txBody>
      </p:sp>
      <p:sp>
        <p:nvSpPr>
          <p:cNvPr id="65" name="Rectangle 64"/>
          <p:cNvSpPr/>
          <p:nvPr/>
        </p:nvSpPr>
        <p:spPr>
          <a:xfrm>
            <a:off x="-7255" y="-7255"/>
            <a:ext cx="12191999" cy="9361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36000" tIns="36000" rIns="36000" bIns="36000" rtlCol="0" anchor="ctr" anchorCtr="0"/>
          <a:lstStyle/>
          <a:p>
            <a:r>
              <a:rPr lang="fi-FI" sz="1400" b="1" dirty="0" smtClean="0"/>
              <a:t>A. Tiedon arvon ja/tai </a:t>
            </a:r>
            <a:br>
              <a:rPr lang="fi-FI" sz="1400" b="1" dirty="0" smtClean="0"/>
            </a:br>
            <a:r>
              <a:rPr lang="fi-FI" sz="1400" b="1" dirty="0" smtClean="0"/>
              <a:t>tavoitteiden tärkeyden</a:t>
            </a:r>
            <a:br>
              <a:rPr lang="fi-FI" sz="1400" b="1" dirty="0" smtClean="0"/>
            </a:br>
            <a:r>
              <a:rPr lang="fi-FI" sz="1400" b="1" dirty="0" smtClean="0"/>
              <a:t>kuvaus:</a:t>
            </a:r>
            <a:endParaRPr lang="fi-FI" sz="1400" dirty="0"/>
          </a:p>
        </p:txBody>
      </p:sp>
      <p:sp>
        <p:nvSpPr>
          <p:cNvPr id="66" name="Rectangle 65"/>
          <p:cNvSpPr/>
          <p:nvPr/>
        </p:nvSpPr>
        <p:spPr>
          <a:xfrm>
            <a:off x="8397241" y="5229045"/>
            <a:ext cx="3794760" cy="16212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36000" tIns="36000" rIns="36000" bIns="36000" rtlCol="0" anchor="t" anchorCtr="0"/>
          <a:lstStyle/>
          <a:p>
            <a:pPr algn="ctr"/>
            <a:r>
              <a:rPr lang="fi-FI" sz="1400" b="1" dirty="0" smtClean="0"/>
              <a:t>F. Piirrä karttaan riskinsietokyvyn ja </a:t>
            </a:r>
            <a:br>
              <a:rPr lang="fi-FI" sz="1400" b="1" dirty="0" smtClean="0"/>
            </a:br>
            <a:r>
              <a:rPr lang="fi-FI" sz="1400" b="1" dirty="0" smtClean="0"/>
              <a:t>riskinottohalun rajat ja määrittele ne:</a:t>
            </a:r>
            <a:endParaRPr lang="fi-FI" sz="1400" dirty="0"/>
          </a:p>
        </p:txBody>
      </p:sp>
      <p:sp>
        <p:nvSpPr>
          <p:cNvPr id="67" name="Rectangle 66"/>
          <p:cNvSpPr/>
          <p:nvPr/>
        </p:nvSpPr>
        <p:spPr>
          <a:xfrm>
            <a:off x="2580" y="1509485"/>
            <a:ext cx="7417204" cy="27292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36000" tIns="36000" rIns="36000" bIns="36000" rtlCol="0" anchor="t" anchorCtr="0"/>
          <a:lstStyle/>
          <a:p>
            <a:pPr algn="ctr"/>
            <a:r>
              <a:rPr lang="fi-FI" sz="1400" b="1" dirty="0" smtClean="0"/>
              <a:t>C. Kuvaa riskin vaikutuksia</a:t>
            </a:r>
          </a:p>
          <a:p>
            <a:pPr marL="342900" indent="-342900">
              <a:buAutoNum type="arabicParenR"/>
            </a:pPr>
            <a:r>
              <a:rPr lang="fi-FI" sz="1400" b="1" dirty="0" smtClean="0"/>
              <a:t>Toiminnalle (välitön operatiivinen)</a:t>
            </a:r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r>
              <a:rPr lang="fi-FI" sz="1400" b="1" dirty="0" smtClean="0"/>
              <a:t>Asiakkaalle</a:t>
            </a:r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r>
              <a:rPr lang="fi-FI" sz="1400" b="1" dirty="0" smtClean="0"/>
              <a:t>Koko organisaatiolle</a:t>
            </a:r>
          </a:p>
          <a:p>
            <a:pPr marL="342900" indent="-342900">
              <a:buAutoNum type="arabicParenR"/>
            </a:pPr>
            <a:endParaRPr lang="fi-FI" sz="1400" dirty="0"/>
          </a:p>
        </p:txBody>
      </p:sp>
      <p:sp>
        <p:nvSpPr>
          <p:cNvPr id="68" name="Rectangle 67"/>
          <p:cNvSpPr/>
          <p:nvPr/>
        </p:nvSpPr>
        <p:spPr>
          <a:xfrm>
            <a:off x="-1" y="4238715"/>
            <a:ext cx="7417204" cy="26192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36000" tIns="36000" rIns="36000" bIns="36000" rtlCol="0" anchor="t" anchorCtr="0"/>
          <a:lstStyle/>
          <a:p>
            <a:pPr algn="ctr"/>
            <a:r>
              <a:rPr lang="fi-FI" sz="1400" b="1" dirty="0" smtClean="0"/>
              <a:t>D. Arvioi riskin syitä </a:t>
            </a:r>
            <a:r>
              <a:rPr lang="fi-FI" sz="1400" dirty="0" smtClean="0"/>
              <a:t>(alleviivaa juurisyyt)</a:t>
            </a:r>
          </a:p>
          <a:p>
            <a:pPr marL="342900" indent="-342900">
              <a:buAutoNum type="arabicParenR"/>
            </a:pPr>
            <a:r>
              <a:rPr lang="fi-FI" sz="1400" b="1" dirty="0" smtClean="0"/>
              <a:t>Ihminen / organisaatio / hallinto</a:t>
            </a:r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r>
              <a:rPr lang="fi-FI" sz="1400" b="1" dirty="0" smtClean="0"/>
              <a:t>Prosessi / palvelu</a:t>
            </a:r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r>
              <a:rPr lang="fi-FI" sz="1400" b="1" dirty="0" smtClean="0"/>
              <a:t>Teknologia</a:t>
            </a:r>
          </a:p>
          <a:p>
            <a:pPr marL="342900" indent="-342900">
              <a:buAutoNum type="arabicParenR"/>
            </a:pPr>
            <a:endParaRPr lang="fi-FI" sz="1400" dirty="0"/>
          </a:p>
        </p:txBody>
      </p:sp>
      <p:sp>
        <p:nvSpPr>
          <p:cNvPr id="69" name="Rectangle 68"/>
          <p:cNvSpPr/>
          <p:nvPr/>
        </p:nvSpPr>
        <p:spPr>
          <a:xfrm>
            <a:off x="7426296" y="1519562"/>
            <a:ext cx="977041" cy="533843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36000" tIns="36000" rIns="36000" bIns="36000" rtlCol="0" anchor="ctr" anchorCtr="0"/>
          <a:lstStyle/>
          <a:p>
            <a:pPr algn="ctr"/>
            <a:r>
              <a:rPr lang="fi-FI" sz="1200" b="1" dirty="0" smtClean="0"/>
              <a:t>E. Sijoita riski karttaan.</a:t>
            </a:r>
          </a:p>
          <a:p>
            <a:pPr algn="ctr"/>
            <a:r>
              <a:rPr lang="fi-FI" sz="1200" b="1" dirty="0" smtClean="0"/>
              <a:t> </a:t>
            </a:r>
            <a:endParaRPr lang="fi-FI" sz="1200" dirty="0" smtClean="0"/>
          </a:p>
          <a:p>
            <a:pPr algn="ctr"/>
            <a:r>
              <a:rPr lang="fi-FI" sz="1100" u="sng" dirty="0" smtClean="0"/>
              <a:t>Valitse </a:t>
            </a:r>
            <a:r>
              <a:rPr lang="fi-FI" sz="1100" u="sng" dirty="0" err="1" smtClean="0"/>
              <a:t>todennäköi</a:t>
            </a:r>
            <a:r>
              <a:rPr lang="fi-FI" sz="1100" u="sng" dirty="0" smtClean="0"/>
              <a:t>-syysluokka</a:t>
            </a:r>
            <a:r>
              <a:rPr lang="fi-FI" sz="1100" dirty="0" smtClean="0"/>
              <a:t> suhteessa historiaan (onko riski toteutunut aikaisemmin / kuinka usein?) ja olemassa olevien kontrollien  tehokkuuteen. </a:t>
            </a:r>
          </a:p>
          <a:p>
            <a:pPr algn="ctr"/>
            <a:endParaRPr lang="fi-FI" sz="1100" dirty="0" smtClean="0"/>
          </a:p>
          <a:p>
            <a:pPr algn="ctr"/>
            <a:r>
              <a:rPr lang="fi-FI" sz="1100" u="sng" dirty="0" smtClean="0"/>
              <a:t>Valitse vaikutuksen luokka</a:t>
            </a:r>
            <a:r>
              <a:rPr lang="fi-FI" sz="1100" b="1" dirty="0" smtClean="0"/>
              <a:t> </a:t>
            </a:r>
            <a:r>
              <a:rPr lang="fi-FI" sz="1100" dirty="0" smtClean="0"/>
              <a:t>suhteessa omaisuuden arvoon tai tavoitteen tärkeyteen.</a:t>
            </a:r>
            <a:endParaRPr lang="fi-FI" sz="1100" dirty="0"/>
          </a:p>
        </p:txBody>
      </p:sp>
      <p:graphicFrame>
        <p:nvGraphicFramePr>
          <p:cNvPr id="70" name="Table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1039560"/>
              </p:ext>
            </p:extLst>
          </p:nvPr>
        </p:nvGraphicFramePr>
        <p:xfrm>
          <a:off x="8403338" y="1525957"/>
          <a:ext cx="3781405" cy="37030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6281"/>
                <a:gridCol w="756281"/>
                <a:gridCol w="756281"/>
                <a:gridCol w="756281"/>
                <a:gridCol w="756281"/>
              </a:tblGrid>
              <a:tr h="72550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Lähes varma</a:t>
                      </a:r>
                      <a:br>
                        <a:rPr lang="fi-FI" sz="900" dirty="0" smtClean="0">
                          <a:latin typeface="+mn-lt"/>
                        </a:rPr>
                      </a:br>
                      <a:r>
                        <a:rPr lang="fi-FI" sz="900" dirty="0" smtClean="0">
                          <a:latin typeface="+mn-lt"/>
                        </a:rPr>
                        <a:t>(4)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72550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Toden-näköinen</a:t>
                      </a:r>
                      <a:br>
                        <a:rPr lang="fi-FI" sz="900" dirty="0" smtClean="0">
                          <a:latin typeface="+mn-lt"/>
                        </a:rPr>
                      </a:br>
                      <a:r>
                        <a:rPr lang="fi-FI" sz="900" dirty="0" smtClean="0">
                          <a:latin typeface="+mn-lt"/>
                        </a:rPr>
                        <a:t>(3)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72550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err="1" smtClean="0">
                          <a:latin typeface="+mn-lt"/>
                        </a:rPr>
                        <a:t>Mahdol</a:t>
                      </a:r>
                      <a:r>
                        <a:rPr lang="fi-FI" sz="900" dirty="0" smtClean="0">
                          <a:latin typeface="+mn-lt"/>
                        </a:rPr>
                        <a:t>-linen</a:t>
                      </a:r>
                      <a:br>
                        <a:rPr lang="fi-FI" sz="900" dirty="0" smtClean="0">
                          <a:latin typeface="+mn-lt"/>
                        </a:rPr>
                      </a:br>
                      <a:r>
                        <a:rPr lang="fi-FI" sz="900" dirty="0" smtClean="0">
                          <a:latin typeface="+mn-lt"/>
                        </a:rPr>
                        <a:t>(2)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72550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Epätoden-näköinen (1)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80105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(</a:t>
                      </a:r>
                      <a:r>
                        <a:rPr lang="fi-FI" sz="900" dirty="0" smtClean="0">
                          <a:latin typeface="+mn-lt"/>
                          <a:sym typeface="Wingdings" panose="05000000000000000000" pitchFamily="2" charset="2"/>
                        </a:rPr>
                        <a:t></a:t>
                      </a:r>
                      <a:r>
                        <a:rPr lang="fi-FI" sz="900" dirty="0" smtClean="0">
                          <a:latin typeface="+mn-lt"/>
                        </a:rPr>
                        <a:t>) Toden-näköisyys</a:t>
                      </a:r>
                    </a:p>
                    <a:p>
                      <a:pPr algn="r"/>
                      <a:r>
                        <a:rPr lang="fi-FI" sz="900" dirty="0" smtClean="0">
                          <a:latin typeface="+mn-lt"/>
                        </a:rPr>
                        <a:t>Vaikutus</a:t>
                      </a:r>
                      <a:r>
                        <a:rPr lang="fi-FI" sz="900" baseline="0" dirty="0" smtClean="0">
                          <a:latin typeface="+mn-lt"/>
                        </a:rPr>
                        <a:t> </a:t>
                      </a:r>
                      <a:r>
                        <a:rPr lang="fi-FI" sz="900" dirty="0" smtClean="0">
                          <a:latin typeface="+mn-lt"/>
                        </a:rPr>
                        <a:t>(</a:t>
                      </a:r>
                      <a:r>
                        <a:rPr lang="fi-FI" sz="900" dirty="0" smtClean="0">
                          <a:latin typeface="+mn-lt"/>
                          <a:sym typeface="Wingdings" panose="05000000000000000000" pitchFamily="2" charset="2"/>
                        </a:rPr>
                        <a:t>)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Vähäinen (1)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Kohta-lainen</a:t>
                      </a:r>
                      <a:br>
                        <a:rPr lang="fi-FI" sz="900" dirty="0" smtClean="0">
                          <a:latin typeface="+mn-lt"/>
                        </a:rPr>
                      </a:br>
                      <a:r>
                        <a:rPr lang="fi-FI" sz="900" dirty="0" smtClean="0">
                          <a:latin typeface="+mn-lt"/>
                        </a:rPr>
                        <a:t>(2)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Merkittävä (3)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Kriittinen (4)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8" name="TextBox 87"/>
          <p:cNvSpPr txBox="1"/>
          <p:nvPr/>
        </p:nvSpPr>
        <p:spPr>
          <a:xfrm rot="21014818">
            <a:off x="1289810" y="3372735"/>
            <a:ext cx="1013982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 smtClean="0">
                <a:solidFill>
                  <a:schemeClr val="accent6">
                    <a:lumMod val="50000"/>
                  </a:schemeClr>
                </a:solidFill>
              </a:rPr>
              <a:t>Vaiheittain itsenäisesti täytettävä lomake ja lopuksi pienryhmäkeskustelu</a:t>
            </a:r>
          </a:p>
        </p:txBody>
      </p:sp>
      <p:sp>
        <p:nvSpPr>
          <p:cNvPr id="87" name="Rectangle 86"/>
          <p:cNvSpPr/>
          <p:nvPr/>
        </p:nvSpPr>
        <p:spPr>
          <a:xfrm>
            <a:off x="-7255" y="928914"/>
            <a:ext cx="12199256" cy="5921371"/>
          </a:xfrm>
          <a:prstGeom prst="rect">
            <a:avLst/>
          </a:prstGeom>
          <a:solidFill>
            <a:schemeClr val="tx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72" name="TextBox 71"/>
          <p:cNvSpPr txBox="1"/>
          <p:nvPr/>
        </p:nvSpPr>
        <p:spPr>
          <a:xfrm rot="964446">
            <a:off x="5474939" y="795569"/>
            <a:ext cx="5493005" cy="794802"/>
          </a:xfrm>
          <a:prstGeom prst="leftArrow">
            <a:avLst/>
          </a:prstGeom>
          <a:solidFill>
            <a:srgbClr val="FF0000"/>
          </a:solidFill>
        </p:spPr>
        <p:txBody>
          <a:bodyPr vert="horz" wrap="square" rtlCol="0">
            <a:spAutoFit/>
          </a:bodyPr>
          <a:lstStyle/>
          <a:p>
            <a:r>
              <a:rPr lang="fi-FI" sz="2000" dirty="0">
                <a:solidFill>
                  <a:schemeClr val="bg1"/>
                </a:solidFill>
              </a:rPr>
              <a:t>Pohdi vastuualueellasi tärkeän asian arvoa</a:t>
            </a:r>
          </a:p>
        </p:txBody>
      </p:sp>
    </p:spTree>
    <p:extLst>
      <p:ext uri="{BB962C8B-B14F-4D97-AF65-F5344CB8AC3E}">
        <p14:creationId xmlns:p14="http://schemas.microsoft.com/office/powerpoint/2010/main" val="1904945709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animBg="1"/>
      <p:bldP spid="7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0028"/>
          </a:xfrm>
        </p:spPr>
        <p:txBody>
          <a:bodyPr>
            <a:normAutofit/>
          </a:bodyPr>
          <a:lstStyle/>
          <a:p>
            <a:r>
              <a:rPr lang="fi-FI" sz="3600" dirty="0"/>
              <a:t>Tietoriskien tyypit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0A89D-C953-410A-BEAC-558A1F3A0421}" type="datetime1">
              <a:rPr lang="fi-FI" smtClean="0"/>
              <a:t>17.8.2017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>
                <a:solidFill>
                  <a:schemeClr val="bg1">
                    <a:lumMod val="50000"/>
                  </a:schemeClr>
                </a:solidFill>
              </a:rPr>
              <a:t>JUHTA tietoriskienhallinta 2. työpaja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EEEF2-603A-4596-86C7-629F88E063C6}" type="slidenum">
              <a:rPr lang="fi-FI" smtClean="0"/>
              <a:t>11</a:t>
            </a:fld>
            <a:endParaRPr lang="fi-FI" dirty="0"/>
          </a:p>
        </p:txBody>
      </p:sp>
      <p:graphicFrame>
        <p:nvGraphicFramePr>
          <p:cNvPr id="7" name="Taulukk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541838"/>
              </p:ext>
            </p:extLst>
          </p:nvPr>
        </p:nvGraphicFramePr>
        <p:xfrm>
          <a:off x="838202" y="1286538"/>
          <a:ext cx="9241464" cy="4982073"/>
        </p:xfrm>
        <a:graphic>
          <a:graphicData uri="http://schemas.openxmlformats.org/drawingml/2006/table">
            <a:tbl>
              <a:tblPr firstRow="1" firstCol="1" bandRow="1">
                <a:tableStyleId>{D113A9D2-9D6B-4929-AA2D-F23B5EE8CBE7}</a:tableStyleId>
              </a:tblPr>
              <a:tblGrid>
                <a:gridCol w="2166280"/>
                <a:gridCol w="3537592"/>
                <a:gridCol w="3537592"/>
              </a:tblGrid>
              <a:tr h="492543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fi-FI" sz="2000" dirty="0" smtClean="0">
                          <a:solidFill>
                            <a:schemeClr val="bg1"/>
                          </a:solidFill>
                        </a:rPr>
                        <a:t>Riskityyppi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fi-FI" sz="2000" dirty="0" smtClean="0">
                          <a:solidFill>
                            <a:schemeClr val="bg1"/>
                          </a:solidFill>
                        </a:rPr>
                        <a:t>Tieto</a:t>
                      </a:r>
                      <a:endParaRPr lang="fi-FI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fi-FI" sz="2000" dirty="0" smtClean="0">
                          <a:solidFill>
                            <a:schemeClr val="bg1"/>
                          </a:solidFill>
                        </a:rPr>
                        <a:t>Tietojärjestelmä</a:t>
                      </a:r>
                      <a:endParaRPr lang="fi-FI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897906">
                <a:tc row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-US" sz="2000" b="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Pääsy</a:t>
                      </a:r>
                      <a:r>
                        <a:rPr lang="fi-FI" sz="20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/>
                      </a:r>
                      <a:br>
                        <a:rPr lang="fi-FI" sz="20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</a:br>
                      <a:r>
                        <a:rPr lang="fi-FI" sz="20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(</a:t>
                      </a:r>
                      <a:r>
                        <a:rPr lang="en-US" sz="20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Access)</a:t>
                      </a:r>
                      <a:endParaRPr lang="fi-FI" sz="2000" b="0" dirty="0" smtClean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fi-FI" sz="16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Tietoon pääsy on hankalaa tai hidasta. </a:t>
                      </a:r>
                    </a:p>
                    <a:p>
                      <a:pPr marL="0" indent="0" algn="ctr"/>
                      <a:r>
                        <a:rPr lang="fi-FI" sz="16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Tietoon ei pääse ollenkaan.</a:t>
                      </a:r>
                      <a:endParaRPr lang="fi-FI" sz="1600" b="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fi-FI" sz="16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Tietojärjestelmään</a:t>
                      </a:r>
                      <a:r>
                        <a:rPr lang="fi-FI" sz="1600" b="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pääsy on hankalaa tai hidasta. Tietojärjestelmään ei pääse.</a:t>
                      </a:r>
                      <a:endParaRPr lang="fi-FI" sz="1600" b="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97906">
                <a:tc vMerge="1">
                  <a:txBody>
                    <a:bodyPr/>
                    <a:lstStyle/>
                    <a:p>
                      <a:pPr marL="2333625" indent="-2333625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lang="fi-FI" sz="1100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fi-FI" sz="16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Tieto vuotaa sivullisille.</a:t>
                      </a:r>
                      <a:endParaRPr lang="fi-FI" sz="1600" b="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fi-FI" sz="16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Asiattomat pääsevät tietojärjestelmään.</a:t>
                      </a:r>
                      <a:endParaRPr lang="fi-FI" sz="1600" b="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97906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-US" sz="2000" b="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Tarkkuus</a:t>
                      </a:r>
                      <a:r>
                        <a:rPr lang="en-US" sz="20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/>
                      </a:r>
                      <a:br>
                        <a:rPr lang="en-US" sz="20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</a:br>
                      <a:r>
                        <a:rPr lang="en-US" sz="20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(Accuracy)</a:t>
                      </a:r>
                      <a:endParaRPr lang="fi-FI" sz="2000" b="0" dirty="0" smtClean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fi-FI" sz="16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Tieto ei ole käyttökelpoista, koska se on virheellistä,</a:t>
                      </a:r>
                      <a:r>
                        <a:rPr lang="fi-FI" sz="1600" b="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6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puutteellista tai hävinnyt.</a:t>
                      </a:r>
                      <a:endParaRPr lang="fi-FI" sz="1600" b="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fi-FI" sz="16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Tietojärjestelmä tuottaa virheellisiä tuloksia tai hävittää tiedon.  Tieto tuhoutuu järjestelmässä</a:t>
                      </a:r>
                      <a:r>
                        <a:rPr lang="fi-FI" sz="1600" b="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.</a:t>
                      </a:r>
                      <a:endParaRPr lang="fi-FI" sz="1600" b="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97906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-US" sz="2000" b="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Ketteryys</a:t>
                      </a:r>
                      <a:r>
                        <a:rPr lang="en-US" sz="20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/>
                      </a:r>
                      <a:br>
                        <a:rPr lang="en-US" sz="20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</a:br>
                      <a:r>
                        <a:rPr lang="en-US" sz="20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(Agility)</a:t>
                      </a:r>
                      <a:endParaRPr lang="fi-FI" sz="2000" b="0" dirty="0" smtClean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fi-FI" sz="16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Tieto ei jalostu. Tietoa ei pysty käyttämään</a:t>
                      </a:r>
                      <a:br>
                        <a:rPr lang="fi-FI" sz="16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</a:br>
                      <a:r>
                        <a:rPr lang="fi-FI" sz="16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kehitystarpeen mukaisesti.</a:t>
                      </a:r>
                      <a:endParaRPr lang="fi-FI" sz="1600" b="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fi-FI" sz="16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Tietojärjestelmä ei kehity</a:t>
                      </a:r>
                      <a:br>
                        <a:rPr lang="fi-FI" sz="16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</a:br>
                      <a:r>
                        <a:rPr lang="fi-FI" sz="16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toiminnan</a:t>
                      </a:r>
                      <a:r>
                        <a:rPr lang="fi-FI" sz="1600" b="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6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kehityksen tahdissa.</a:t>
                      </a:r>
                      <a:endParaRPr lang="fi-FI" sz="1600" b="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97906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-US" sz="2000" b="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Jatkuvuus</a:t>
                      </a:r>
                      <a:r>
                        <a:rPr lang="en-US" sz="20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/>
                      </a:r>
                      <a:br>
                        <a:rPr lang="en-US" sz="20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</a:br>
                      <a:r>
                        <a:rPr lang="en-US" sz="20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(Availability)</a:t>
                      </a:r>
                      <a:endParaRPr lang="fi-FI" sz="2000" b="0" dirty="0" smtClean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Tieto ei ole käytettävissä.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fi-FI" sz="16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Verkko ja/tai tietojärjestelmät </a:t>
                      </a:r>
                      <a:br>
                        <a:rPr lang="fi-FI" sz="16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</a:br>
                      <a:r>
                        <a:rPr lang="fi-FI" sz="1600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eivät toimi.</a:t>
                      </a:r>
                      <a:endParaRPr lang="fi-FI" sz="1600" b="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890963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153642"/>
            <a:ext cx="10515600" cy="897920"/>
          </a:xfrm>
          <a:prstGeom prst="rect">
            <a:avLst/>
          </a:prstGeom>
        </p:spPr>
        <p:txBody>
          <a:bodyPr vert="horz" wrap="square" lIns="0" tIns="218676" rIns="0" bIns="0" rtlCol="0" anchor="ctr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dirty="0" smtClean="0"/>
              <a:t>Tietosuojariskit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244009"/>
            <a:ext cx="9337158" cy="4932954"/>
          </a:xfr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fi-FI" sz="2000" b="1" dirty="0">
                <a:solidFill>
                  <a:schemeClr val="accent6">
                    <a:lumMod val="50000"/>
                  </a:schemeClr>
                </a:solidFill>
              </a:rPr>
              <a:t>Tietosuojariskit rekisteröidylle </a:t>
            </a:r>
            <a:r>
              <a:rPr lang="fi-FI" sz="2000" b="1" dirty="0" smtClean="0">
                <a:solidFill>
                  <a:schemeClr val="accent6">
                    <a:lumMod val="50000"/>
                  </a:schemeClr>
                </a:solidFill>
              </a:rPr>
              <a:t>(=rekisteröidyn </a:t>
            </a:r>
            <a:r>
              <a:rPr lang="fi-FI" sz="2000" b="1" dirty="0">
                <a:solidFill>
                  <a:schemeClr val="accent6">
                    <a:lumMod val="50000"/>
                  </a:schemeClr>
                </a:solidFill>
              </a:rPr>
              <a:t>oikeudet tai vapaudet vaarantuvat tietoriskien vuoksi)</a:t>
            </a:r>
          </a:p>
          <a:p>
            <a:pPr marL="269875" lvl="1"/>
            <a:r>
              <a:rPr lang="fi-FI" sz="1800" dirty="0">
                <a:solidFill>
                  <a:schemeClr val="accent6">
                    <a:lumMod val="50000"/>
                  </a:schemeClr>
                </a:solidFill>
              </a:rPr>
              <a:t>Henkilötieto ei ole saatavilla </a:t>
            </a:r>
            <a:r>
              <a:rPr lang="fi-FI" sz="1800" dirty="0" smtClean="0">
                <a:solidFill>
                  <a:schemeClr val="accent6">
                    <a:lumMod val="50000"/>
                  </a:schemeClr>
                </a:solidFill>
              </a:rPr>
              <a:t>organisaation virkamiehelle, henkilötiedon </a:t>
            </a:r>
            <a:r>
              <a:rPr lang="fi-FI" sz="1800" dirty="0">
                <a:solidFill>
                  <a:schemeClr val="accent6">
                    <a:lumMod val="50000"/>
                  </a:schemeClr>
                </a:solidFill>
              </a:rPr>
              <a:t>käsittelijälle ja/tai rekisteröidylle (asiakas, </a:t>
            </a:r>
            <a:r>
              <a:rPr lang="fi-FI" sz="1800" dirty="0" smtClean="0">
                <a:solidFill>
                  <a:schemeClr val="accent6">
                    <a:lumMod val="50000"/>
                  </a:schemeClr>
                </a:solidFill>
              </a:rPr>
              <a:t>kansalainen, kumppani, työntekijä</a:t>
            </a:r>
            <a:r>
              <a:rPr lang="fi-FI" sz="1800" dirty="0">
                <a:solidFill>
                  <a:schemeClr val="accent6">
                    <a:lumMod val="50000"/>
                  </a:schemeClr>
                </a:solidFill>
              </a:rPr>
              <a:t>)</a:t>
            </a:r>
          </a:p>
          <a:p>
            <a:pPr marL="269875" lvl="1"/>
            <a:r>
              <a:rPr lang="fi-FI" sz="1800" dirty="0">
                <a:solidFill>
                  <a:schemeClr val="accent6">
                    <a:lumMod val="50000"/>
                  </a:schemeClr>
                </a:solidFill>
              </a:rPr>
              <a:t>Henkilötieto vuotaa </a:t>
            </a:r>
            <a:r>
              <a:rPr lang="fi-FI" sz="1800" dirty="0" smtClean="0">
                <a:solidFill>
                  <a:schemeClr val="accent6">
                    <a:lumMod val="50000"/>
                  </a:schemeClr>
                </a:solidFill>
              </a:rPr>
              <a:t>organisaation sisällä </a:t>
            </a:r>
            <a:r>
              <a:rPr lang="fi-FI" sz="1800" dirty="0">
                <a:solidFill>
                  <a:schemeClr val="accent6">
                    <a:lumMod val="50000"/>
                  </a:schemeClr>
                </a:solidFill>
              </a:rPr>
              <a:t>tai </a:t>
            </a:r>
            <a:r>
              <a:rPr lang="fi-FI" sz="1800" dirty="0" smtClean="0">
                <a:solidFill>
                  <a:schemeClr val="accent6">
                    <a:lumMod val="50000"/>
                  </a:schemeClr>
                </a:solidFill>
              </a:rPr>
              <a:t>ulkopuolelle sivullisille</a:t>
            </a:r>
            <a:endParaRPr lang="fi-FI" sz="1800" dirty="0">
              <a:solidFill>
                <a:schemeClr val="accent6">
                  <a:lumMod val="50000"/>
                </a:schemeClr>
              </a:solidFill>
            </a:endParaRPr>
          </a:p>
          <a:p>
            <a:pPr marL="269875" lvl="1"/>
            <a:r>
              <a:rPr lang="fi-FI" sz="1800" dirty="0">
                <a:solidFill>
                  <a:schemeClr val="accent6">
                    <a:lumMod val="50000"/>
                  </a:schemeClr>
                </a:solidFill>
              </a:rPr>
              <a:t>Henkilötieto on virheellinen, vanhentunut, puutteellinen tai hävinnyt</a:t>
            </a:r>
          </a:p>
          <a:p>
            <a:pPr marL="269875" lvl="1"/>
            <a:r>
              <a:rPr lang="fi-FI" sz="1800" dirty="0">
                <a:solidFill>
                  <a:schemeClr val="accent6">
                    <a:lumMod val="50000"/>
                  </a:schemeClr>
                </a:solidFill>
              </a:rPr>
              <a:t>Mihinkään henkilötietoon ei pääse laajan tietojärjestelmähäiriön vuoksi</a:t>
            </a:r>
          </a:p>
          <a:p>
            <a:pPr marL="0" indent="0">
              <a:buNone/>
            </a:pPr>
            <a:r>
              <a:rPr lang="fi-FI" sz="2000" b="1" dirty="0" smtClean="0">
                <a:solidFill>
                  <a:schemeClr val="accent6">
                    <a:lumMod val="50000"/>
                  </a:schemeClr>
                </a:solidFill>
              </a:rPr>
              <a:t>Tietosuojatoiminnan </a:t>
            </a:r>
            <a:r>
              <a:rPr lang="fi-FI" sz="2000" b="1" dirty="0">
                <a:solidFill>
                  <a:schemeClr val="accent6">
                    <a:lumMod val="50000"/>
                  </a:schemeClr>
                </a:solidFill>
              </a:rPr>
              <a:t>riskit </a:t>
            </a:r>
            <a:r>
              <a:rPr lang="fi-FI" sz="2000" b="1" dirty="0" smtClean="0">
                <a:solidFill>
                  <a:schemeClr val="accent6">
                    <a:lumMod val="50000"/>
                  </a:schemeClr>
                </a:solidFill>
              </a:rPr>
              <a:t>(=rekisteröidyn </a:t>
            </a:r>
            <a:r>
              <a:rPr lang="fi-FI" sz="2000" b="1" dirty="0">
                <a:solidFill>
                  <a:schemeClr val="accent6">
                    <a:lumMod val="50000"/>
                  </a:schemeClr>
                </a:solidFill>
              </a:rPr>
              <a:t>oikeudet tai vapaudet vaarantuvat </a:t>
            </a:r>
            <a:r>
              <a:rPr lang="fi-FI" sz="2000" b="1" dirty="0" smtClean="0">
                <a:solidFill>
                  <a:schemeClr val="accent6">
                    <a:lumMod val="50000"/>
                  </a:schemeClr>
                </a:solidFill>
              </a:rPr>
              <a:t>tietosuojakyvykkyyden </a:t>
            </a:r>
            <a:r>
              <a:rPr lang="fi-FI" sz="2000" b="1" dirty="0">
                <a:solidFill>
                  <a:schemeClr val="accent6">
                    <a:lumMod val="50000"/>
                  </a:schemeClr>
                </a:solidFill>
              </a:rPr>
              <a:t>puutteen tai heikkouden vuoksi)</a:t>
            </a:r>
          </a:p>
          <a:p>
            <a:pPr marL="269875" lvl="1"/>
            <a:r>
              <a:rPr lang="fi-FI" sz="1800" dirty="0">
                <a:solidFill>
                  <a:schemeClr val="accent6">
                    <a:lumMod val="50000"/>
                  </a:schemeClr>
                </a:solidFill>
              </a:rPr>
              <a:t>Henkilötiedon käsittely ilman laissa määriteltyä perustetta (ml. asiakkaan suostumus)</a:t>
            </a:r>
          </a:p>
          <a:p>
            <a:pPr marL="269875" lvl="1"/>
            <a:r>
              <a:rPr lang="fi-FI" sz="1800" dirty="0">
                <a:solidFill>
                  <a:schemeClr val="accent6">
                    <a:lumMod val="50000"/>
                  </a:schemeClr>
                </a:solidFill>
              </a:rPr>
              <a:t>Henkilötietojen käsittely muussa kuin alkuperäisessä, määritellyssä käyttötarkoituksessa</a:t>
            </a:r>
          </a:p>
          <a:p>
            <a:pPr marL="269875" lvl="1"/>
            <a:r>
              <a:rPr lang="fi-FI" sz="1800" dirty="0">
                <a:solidFill>
                  <a:schemeClr val="accent6">
                    <a:lumMod val="50000"/>
                  </a:schemeClr>
                </a:solidFill>
              </a:rPr>
              <a:t>Rekisteröidyn oikeuksia ei pystytä toteuttamaan (esim. tietojen käsittelyn rajoittaminen)</a:t>
            </a:r>
          </a:p>
          <a:p>
            <a:pPr marL="269875" lvl="1"/>
            <a:r>
              <a:rPr lang="fi-FI" sz="1800" dirty="0">
                <a:solidFill>
                  <a:schemeClr val="accent6">
                    <a:lumMod val="50000"/>
                  </a:schemeClr>
                </a:solidFill>
              </a:rPr>
              <a:t>Henkilötietojen käsittely ei ole hallittua (esim. </a:t>
            </a:r>
            <a:r>
              <a:rPr lang="fi-FI" sz="1800" dirty="0" smtClean="0">
                <a:solidFill>
                  <a:schemeClr val="accent6">
                    <a:lumMod val="50000"/>
                  </a:schemeClr>
                </a:solidFill>
              </a:rPr>
              <a:t>organisaation tai toimittajan </a:t>
            </a:r>
            <a:r>
              <a:rPr lang="fi-FI" sz="1800" dirty="0">
                <a:solidFill>
                  <a:schemeClr val="accent6">
                    <a:lumMod val="50000"/>
                  </a:schemeClr>
                </a:solidFill>
              </a:rPr>
              <a:t>toiminta on puutteellista tai virheellistä – ohjeistuksen, seurannan tai toimittajahallinnan/sopimuksien puutteet</a:t>
            </a:r>
            <a:r>
              <a:rPr lang="fi-FI" sz="1800" dirty="0" smtClean="0">
                <a:solidFill>
                  <a:schemeClr val="accent6">
                    <a:lumMod val="50000"/>
                  </a:schemeClr>
                </a:solidFill>
              </a:rPr>
              <a:t>)</a:t>
            </a:r>
            <a:endParaRPr lang="fi-FI" sz="1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7A70A89D-C953-410A-BEAC-558A1F3A0421}" type="datetime1">
              <a:rPr lang="fi-FI" smtClean="0"/>
              <a:t>17.8.2017</a:t>
            </a:fld>
            <a:endParaRPr lang="fi-FI"/>
          </a:p>
        </p:txBody>
      </p:sp>
      <p:sp>
        <p:nvSpPr>
          <p:cNvPr id="10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i-FI" dirty="0">
                <a:solidFill>
                  <a:schemeClr val="bg1">
                    <a:lumMod val="50000"/>
                  </a:schemeClr>
                </a:solidFill>
              </a:rPr>
              <a:t>JUHTA tietoriskienhallinta 2. työpaja</a:t>
            </a:r>
          </a:p>
        </p:txBody>
      </p:sp>
      <p:sp>
        <p:nvSpPr>
          <p:cNvPr id="11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34DD91B-C85E-4CF9-9DB3-9BD85DFC57A8}" type="slidenum">
              <a:rPr lang="fi-FI" smtClean="0"/>
              <a:t>12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9397689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/>
          <p:cNvSpPr/>
          <p:nvPr/>
        </p:nvSpPr>
        <p:spPr>
          <a:xfrm>
            <a:off x="-7255" y="928915"/>
            <a:ext cx="12191999" cy="5805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i-FI" sz="1600" b="1" dirty="0" smtClean="0"/>
              <a:t>B. Valitse harjoituksessa arvioitava tietoriski</a:t>
            </a:r>
            <a:r>
              <a:rPr lang="fi-FI" sz="1600" b="1" dirty="0"/>
              <a:t>: </a:t>
            </a:r>
            <a:r>
              <a:rPr lang="fi-FI" sz="1600" i="1" dirty="0"/>
              <a:t>Tietoon ei pääse / Tieto vuotaa / Tieto on virheellistä / Tieto ei jalostu / Tieto ei ole käytettävissä</a:t>
            </a:r>
          </a:p>
        </p:txBody>
      </p:sp>
      <p:sp>
        <p:nvSpPr>
          <p:cNvPr id="65" name="Rectangle 64"/>
          <p:cNvSpPr/>
          <p:nvPr/>
        </p:nvSpPr>
        <p:spPr>
          <a:xfrm>
            <a:off x="-7255" y="-7255"/>
            <a:ext cx="12191999" cy="9361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36000" tIns="36000" rIns="36000" bIns="36000" rtlCol="0" anchor="ctr" anchorCtr="0"/>
          <a:lstStyle/>
          <a:p>
            <a:r>
              <a:rPr lang="fi-FI" sz="1400" b="1" dirty="0" smtClean="0"/>
              <a:t>A. Tiedon arvon ja/tai </a:t>
            </a:r>
            <a:br>
              <a:rPr lang="fi-FI" sz="1400" b="1" dirty="0" smtClean="0"/>
            </a:br>
            <a:r>
              <a:rPr lang="fi-FI" sz="1400" b="1" dirty="0" smtClean="0"/>
              <a:t>tavoitteiden tärkeyden</a:t>
            </a:r>
            <a:br>
              <a:rPr lang="fi-FI" sz="1400" b="1" dirty="0" smtClean="0"/>
            </a:br>
            <a:r>
              <a:rPr lang="fi-FI" sz="1400" b="1" dirty="0" smtClean="0"/>
              <a:t>kuvaus:</a:t>
            </a:r>
            <a:endParaRPr lang="fi-FI" sz="1400" dirty="0"/>
          </a:p>
        </p:txBody>
      </p:sp>
      <p:sp>
        <p:nvSpPr>
          <p:cNvPr id="66" name="Rectangle 65"/>
          <p:cNvSpPr/>
          <p:nvPr/>
        </p:nvSpPr>
        <p:spPr>
          <a:xfrm>
            <a:off x="8397241" y="5229045"/>
            <a:ext cx="3794760" cy="16212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36000" tIns="36000" rIns="36000" bIns="36000" rtlCol="0" anchor="t" anchorCtr="0"/>
          <a:lstStyle/>
          <a:p>
            <a:pPr algn="ctr"/>
            <a:r>
              <a:rPr lang="fi-FI" sz="1400" b="1" dirty="0" smtClean="0"/>
              <a:t>F. Piirrä karttaan riskinsietokyvyn ja </a:t>
            </a:r>
            <a:br>
              <a:rPr lang="fi-FI" sz="1400" b="1" dirty="0" smtClean="0"/>
            </a:br>
            <a:r>
              <a:rPr lang="fi-FI" sz="1400" b="1" dirty="0" smtClean="0"/>
              <a:t>riskinottohalun rajat ja määrittele ne:</a:t>
            </a:r>
            <a:endParaRPr lang="fi-FI" sz="1400" dirty="0"/>
          </a:p>
        </p:txBody>
      </p:sp>
      <p:sp>
        <p:nvSpPr>
          <p:cNvPr id="67" name="Rectangle 66"/>
          <p:cNvSpPr/>
          <p:nvPr/>
        </p:nvSpPr>
        <p:spPr>
          <a:xfrm>
            <a:off x="2580" y="1509485"/>
            <a:ext cx="7417204" cy="27292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36000" tIns="36000" rIns="36000" bIns="36000" rtlCol="0" anchor="t" anchorCtr="0"/>
          <a:lstStyle/>
          <a:p>
            <a:pPr algn="ctr"/>
            <a:r>
              <a:rPr lang="fi-FI" sz="1400" b="1" dirty="0" smtClean="0"/>
              <a:t>C. Kuvaa riskin vaikutuksia</a:t>
            </a:r>
          </a:p>
          <a:p>
            <a:pPr marL="342900" indent="-342900">
              <a:buAutoNum type="arabicParenR"/>
            </a:pPr>
            <a:r>
              <a:rPr lang="fi-FI" sz="1400" b="1" dirty="0" smtClean="0"/>
              <a:t>Toiminnalle (välitön operatiivinen)</a:t>
            </a:r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r>
              <a:rPr lang="fi-FI" sz="1400" b="1" dirty="0" smtClean="0"/>
              <a:t>Asiakkaalle</a:t>
            </a:r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r>
              <a:rPr lang="fi-FI" sz="1400" b="1" dirty="0" smtClean="0"/>
              <a:t>Koko organisaatiolle</a:t>
            </a:r>
          </a:p>
          <a:p>
            <a:pPr marL="342900" indent="-342900">
              <a:buAutoNum type="arabicParenR"/>
            </a:pPr>
            <a:endParaRPr lang="fi-FI" sz="1400" dirty="0"/>
          </a:p>
        </p:txBody>
      </p:sp>
      <p:sp>
        <p:nvSpPr>
          <p:cNvPr id="68" name="Rectangle 67"/>
          <p:cNvSpPr/>
          <p:nvPr/>
        </p:nvSpPr>
        <p:spPr>
          <a:xfrm>
            <a:off x="-1" y="4238715"/>
            <a:ext cx="7417204" cy="26192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36000" tIns="36000" rIns="36000" bIns="36000" rtlCol="0" anchor="t" anchorCtr="0"/>
          <a:lstStyle/>
          <a:p>
            <a:pPr algn="ctr"/>
            <a:r>
              <a:rPr lang="fi-FI" sz="1400" b="1" dirty="0" smtClean="0"/>
              <a:t>D. Arvioi riskin syitä </a:t>
            </a:r>
            <a:r>
              <a:rPr lang="fi-FI" sz="1400" dirty="0" smtClean="0"/>
              <a:t>(alleviivaa juurisyyt)</a:t>
            </a:r>
          </a:p>
          <a:p>
            <a:pPr marL="342900" indent="-342900">
              <a:buAutoNum type="arabicParenR"/>
            </a:pPr>
            <a:r>
              <a:rPr lang="fi-FI" sz="1400" b="1" dirty="0" smtClean="0"/>
              <a:t>Ihminen / organisaatio / hallinto</a:t>
            </a:r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r>
              <a:rPr lang="fi-FI" sz="1400" b="1" dirty="0" smtClean="0"/>
              <a:t>Prosessi / palvelu</a:t>
            </a:r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r>
              <a:rPr lang="fi-FI" sz="1400" b="1" dirty="0" smtClean="0"/>
              <a:t>Teknologia</a:t>
            </a:r>
          </a:p>
          <a:p>
            <a:pPr marL="342900" indent="-342900">
              <a:buAutoNum type="arabicParenR"/>
            </a:pPr>
            <a:endParaRPr lang="fi-FI" sz="1400" dirty="0"/>
          </a:p>
        </p:txBody>
      </p:sp>
      <p:sp>
        <p:nvSpPr>
          <p:cNvPr id="69" name="Rectangle 68"/>
          <p:cNvSpPr/>
          <p:nvPr/>
        </p:nvSpPr>
        <p:spPr>
          <a:xfrm>
            <a:off x="7426296" y="1519562"/>
            <a:ext cx="977041" cy="533843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36000" tIns="36000" rIns="36000" bIns="36000" rtlCol="0" anchor="ctr" anchorCtr="0"/>
          <a:lstStyle/>
          <a:p>
            <a:pPr algn="ctr"/>
            <a:r>
              <a:rPr lang="fi-FI" sz="1200" b="1" dirty="0" smtClean="0"/>
              <a:t>E. Sijoita riski karttaan.</a:t>
            </a:r>
          </a:p>
          <a:p>
            <a:pPr algn="ctr"/>
            <a:r>
              <a:rPr lang="fi-FI" sz="1200" b="1" dirty="0" smtClean="0"/>
              <a:t> </a:t>
            </a:r>
            <a:endParaRPr lang="fi-FI" sz="1200" dirty="0" smtClean="0"/>
          </a:p>
          <a:p>
            <a:pPr algn="ctr"/>
            <a:r>
              <a:rPr lang="fi-FI" sz="1100" u="sng" dirty="0" smtClean="0"/>
              <a:t>Valitse </a:t>
            </a:r>
            <a:r>
              <a:rPr lang="fi-FI" sz="1100" u="sng" dirty="0" err="1" smtClean="0"/>
              <a:t>todennäköi</a:t>
            </a:r>
            <a:r>
              <a:rPr lang="fi-FI" sz="1100" u="sng" dirty="0" smtClean="0"/>
              <a:t>-syysluokka</a:t>
            </a:r>
            <a:r>
              <a:rPr lang="fi-FI" sz="1100" dirty="0" smtClean="0"/>
              <a:t> suhteessa historiaan (onko riski toteutunut aikaisemmin / kuinka usein?) ja olemassa olevien kontrollien  tehokkuuteen. </a:t>
            </a:r>
          </a:p>
          <a:p>
            <a:pPr algn="ctr"/>
            <a:endParaRPr lang="fi-FI" sz="1100" dirty="0" smtClean="0"/>
          </a:p>
          <a:p>
            <a:pPr algn="ctr"/>
            <a:r>
              <a:rPr lang="fi-FI" sz="1100" u="sng" dirty="0" smtClean="0"/>
              <a:t>Valitse vaikutuksen luokka</a:t>
            </a:r>
            <a:r>
              <a:rPr lang="fi-FI" sz="1100" b="1" dirty="0" smtClean="0"/>
              <a:t> </a:t>
            </a:r>
            <a:r>
              <a:rPr lang="fi-FI" sz="1100" dirty="0" smtClean="0"/>
              <a:t>suhteessa omaisuuden arvoon tai tavoitteen tärkeyteen.</a:t>
            </a:r>
            <a:endParaRPr lang="fi-FI" sz="1100" dirty="0"/>
          </a:p>
        </p:txBody>
      </p:sp>
      <p:graphicFrame>
        <p:nvGraphicFramePr>
          <p:cNvPr id="70" name="Table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0704386"/>
              </p:ext>
            </p:extLst>
          </p:nvPr>
        </p:nvGraphicFramePr>
        <p:xfrm>
          <a:off x="8403338" y="1525957"/>
          <a:ext cx="3781405" cy="37030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6281"/>
                <a:gridCol w="756281"/>
                <a:gridCol w="756281"/>
                <a:gridCol w="756281"/>
                <a:gridCol w="756281"/>
              </a:tblGrid>
              <a:tr h="72550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Lähes varma</a:t>
                      </a:r>
                      <a:br>
                        <a:rPr lang="fi-FI" sz="900" dirty="0" smtClean="0">
                          <a:latin typeface="+mn-lt"/>
                        </a:rPr>
                      </a:br>
                      <a:r>
                        <a:rPr lang="fi-FI" sz="900" dirty="0" smtClean="0">
                          <a:latin typeface="+mn-lt"/>
                        </a:rPr>
                        <a:t>(4)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72550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Toden-näköinen</a:t>
                      </a:r>
                      <a:br>
                        <a:rPr lang="fi-FI" sz="900" dirty="0" smtClean="0">
                          <a:latin typeface="+mn-lt"/>
                        </a:rPr>
                      </a:br>
                      <a:r>
                        <a:rPr lang="fi-FI" sz="900" dirty="0" smtClean="0">
                          <a:latin typeface="+mn-lt"/>
                        </a:rPr>
                        <a:t>(3)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72550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err="1" smtClean="0">
                          <a:latin typeface="+mn-lt"/>
                        </a:rPr>
                        <a:t>Mahdol</a:t>
                      </a:r>
                      <a:r>
                        <a:rPr lang="fi-FI" sz="900" dirty="0" smtClean="0">
                          <a:latin typeface="+mn-lt"/>
                        </a:rPr>
                        <a:t>-linen</a:t>
                      </a:r>
                      <a:br>
                        <a:rPr lang="fi-FI" sz="900" dirty="0" smtClean="0">
                          <a:latin typeface="+mn-lt"/>
                        </a:rPr>
                      </a:br>
                      <a:r>
                        <a:rPr lang="fi-FI" sz="900" dirty="0" smtClean="0">
                          <a:latin typeface="+mn-lt"/>
                        </a:rPr>
                        <a:t>(2)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72550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Epätoden-näköinen (1)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80105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(</a:t>
                      </a:r>
                      <a:r>
                        <a:rPr lang="fi-FI" sz="900" dirty="0" smtClean="0">
                          <a:latin typeface="+mn-lt"/>
                          <a:sym typeface="Wingdings" panose="05000000000000000000" pitchFamily="2" charset="2"/>
                        </a:rPr>
                        <a:t></a:t>
                      </a:r>
                      <a:r>
                        <a:rPr lang="fi-FI" sz="900" dirty="0" smtClean="0">
                          <a:latin typeface="+mn-lt"/>
                        </a:rPr>
                        <a:t>) Toden-näköisyys</a:t>
                      </a:r>
                    </a:p>
                    <a:p>
                      <a:pPr algn="r"/>
                      <a:r>
                        <a:rPr lang="fi-FI" sz="900" dirty="0" smtClean="0">
                          <a:latin typeface="+mn-lt"/>
                        </a:rPr>
                        <a:t>Vaikutus</a:t>
                      </a:r>
                      <a:r>
                        <a:rPr lang="fi-FI" sz="900" baseline="0" dirty="0" smtClean="0">
                          <a:latin typeface="+mn-lt"/>
                        </a:rPr>
                        <a:t> </a:t>
                      </a:r>
                      <a:r>
                        <a:rPr lang="fi-FI" sz="900" dirty="0" smtClean="0">
                          <a:latin typeface="+mn-lt"/>
                        </a:rPr>
                        <a:t>(</a:t>
                      </a:r>
                      <a:r>
                        <a:rPr lang="fi-FI" sz="900" dirty="0" smtClean="0">
                          <a:latin typeface="+mn-lt"/>
                          <a:sym typeface="Wingdings" panose="05000000000000000000" pitchFamily="2" charset="2"/>
                        </a:rPr>
                        <a:t>)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Vähäinen (1)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Kohta-lainen</a:t>
                      </a:r>
                      <a:br>
                        <a:rPr lang="fi-FI" sz="900" dirty="0" smtClean="0">
                          <a:latin typeface="+mn-lt"/>
                        </a:rPr>
                      </a:br>
                      <a:r>
                        <a:rPr lang="fi-FI" sz="900" dirty="0" smtClean="0">
                          <a:latin typeface="+mn-lt"/>
                        </a:rPr>
                        <a:t>(2)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Merkittävä (3)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Kriittinen (4)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7" name="Rectangle 86"/>
          <p:cNvSpPr/>
          <p:nvPr/>
        </p:nvSpPr>
        <p:spPr>
          <a:xfrm>
            <a:off x="-7255" y="1498203"/>
            <a:ext cx="12199256" cy="5352082"/>
          </a:xfrm>
          <a:prstGeom prst="rect">
            <a:avLst/>
          </a:prstGeom>
          <a:solidFill>
            <a:schemeClr val="tx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3" name="TextBox 62"/>
          <p:cNvSpPr txBox="1"/>
          <p:nvPr/>
        </p:nvSpPr>
        <p:spPr>
          <a:xfrm rot="1762056">
            <a:off x="5571199" y="2249428"/>
            <a:ext cx="4827297" cy="794802"/>
          </a:xfrm>
          <a:prstGeom prst="leftArrow">
            <a:avLst/>
          </a:prstGeom>
          <a:solidFill>
            <a:srgbClr val="FF0000"/>
          </a:solidFill>
        </p:spPr>
        <p:txBody>
          <a:bodyPr vert="horz" wrap="square" rtlCol="0">
            <a:spAutoFit/>
          </a:bodyPr>
          <a:lstStyle/>
          <a:p>
            <a:r>
              <a:rPr lang="fi-FI" sz="2000" dirty="0" smtClean="0">
                <a:solidFill>
                  <a:schemeClr val="bg1"/>
                </a:solidFill>
              </a:rPr>
              <a:t>Valitse arvioitava tietoriski. Alleviivaa se.</a:t>
            </a:r>
          </a:p>
        </p:txBody>
      </p:sp>
      <p:sp>
        <p:nvSpPr>
          <p:cNvPr id="71" name="Rectangle 70"/>
          <p:cNvSpPr/>
          <p:nvPr/>
        </p:nvSpPr>
        <p:spPr>
          <a:xfrm>
            <a:off x="-14512" y="0"/>
            <a:ext cx="12199256" cy="912443"/>
          </a:xfrm>
          <a:prstGeom prst="rect">
            <a:avLst/>
          </a:prstGeom>
          <a:solidFill>
            <a:schemeClr val="tx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490110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Tietoriskien </a:t>
            </a:r>
            <a:r>
              <a:rPr lang="fi-FI" sz="3600" dirty="0" smtClean="0"/>
              <a:t>vaikutuksia</a:t>
            </a:r>
            <a:endParaRPr lang="fi-FI" sz="36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0A89D-C953-410A-BEAC-558A1F3A0421}" type="datetime1">
              <a:rPr lang="fi-FI" smtClean="0"/>
              <a:t>17.8.2017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>
                <a:solidFill>
                  <a:schemeClr val="bg1">
                    <a:lumMod val="50000"/>
                  </a:schemeClr>
                </a:solidFill>
              </a:rPr>
              <a:t>JUHTA tietoriskienhallinta 2. työpaja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EEEF2-603A-4596-86C7-629F88E063C6}" type="slidenum">
              <a:rPr lang="fi-FI" smtClean="0"/>
              <a:t>14</a:t>
            </a:fld>
            <a:endParaRPr lang="fi-FI"/>
          </a:p>
        </p:txBody>
      </p:sp>
      <p:graphicFrame>
        <p:nvGraphicFramePr>
          <p:cNvPr id="8" name="Taulukko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193584"/>
              </p:ext>
            </p:extLst>
          </p:nvPr>
        </p:nvGraphicFramePr>
        <p:xfrm>
          <a:off x="838200" y="1690687"/>
          <a:ext cx="10981888" cy="4544522"/>
        </p:xfrm>
        <a:graphic>
          <a:graphicData uri="http://schemas.openxmlformats.org/drawingml/2006/table">
            <a:tbl>
              <a:tblPr firstRow="1">
                <a:tableStyleId>{93296810-A885-4BE3-A3E7-6D5BEEA58F35}</a:tableStyleId>
              </a:tblPr>
              <a:tblGrid>
                <a:gridCol w="1374032"/>
                <a:gridCol w="1814128"/>
                <a:gridCol w="1948432"/>
                <a:gridCol w="1948432"/>
                <a:gridCol w="1948432"/>
                <a:gridCol w="1948432"/>
              </a:tblGrid>
              <a:tr h="299461">
                <a:tc rowSpan="2">
                  <a:txBody>
                    <a:bodyPr/>
                    <a:lstStyle/>
                    <a:p>
                      <a:pPr algn="ctr"/>
                      <a:r>
                        <a:rPr lang="fi-FI" sz="1200" dirty="0" smtClean="0"/>
                        <a:t>Vaikutusalue</a:t>
                      </a:r>
                      <a:endParaRPr lang="fi-FI" sz="1200" dirty="0"/>
                    </a:p>
                  </a:txBody>
                  <a:tcPr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i-FI" sz="1200" dirty="0" smtClean="0"/>
                        <a:t>Pääsy</a:t>
                      </a:r>
                      <a:endParaRPr lang="fi-FI" sz="105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 sz="10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i-FI" sz="1200" dirty="0" smtClean="0"/>
                        <a:t>Tarkkuus</a:t>
                      </a:r>
                      <a:endParaRPr lang="fi-FI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i-FI" sz="1200" dirty="0" smtClean="0"/>
                        <a:t>Ketteryys</a:t>
                      </a:r>
                      <a:endParaRPr lang="fi-FI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i-FI" sz="1200" dirty="0" smtClean="0"/>
                        <a:t>Jatkuvuus</a:t>
                      </a:r>
                      <a:endParaRPr lang="fi-FI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461">
                <a:tc vMerge="1">
                  <a:txBody>
                    <a:bodyPr/>
                    <a:lstStyle/>
                    <a:p>
                      <a:endParaRPr lang="fi-FI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baseline="0" dirty="0" smtClean="0">
                          <a:solidFill>
                            <a:schemeClr val="bg1"/>
                          </a:solidFill>
                        </a:rPr>
                        <a:t>Ei pääse</a:t>
                      </a:r>
                      <a:endParaRPr lang="fi-FI" sz="1200" b="0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 smtClean="0">
                          <a:solidFill>
                            <a:schemeClr val="bg1"/>
                          </a:solidFill>
                        </a:rPr>
                        <a:t>Vuotaa</a:t>
                      </a:r>
                      <a:endParaRPr lang="fi-FI" sz="12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00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i-FI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00" dirty="0" smtClean="0"/>
                    </a:p>
                  </a:txBody>
                  <a:tcPr/>
                </a:tc>
              </a:tr>
              <a:tr h="976981">
                <a:tc>
                  <a:txBody>
                    <a:bodyPr/>
                    <a:lstStyle/>
                    <a:p>
                      <a:pPr algn="ctr"/>
                      <a:r>
                        <a:rPr lang="fi-FI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Toimintaan</a:t>
                      </a:r>
                      <a:endParaRPr lang="fi-FI" sz="12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1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Toiminto, palvelu tai prosessi pysähtyy ja ihmiset turhautuvat, koska ihmiset eivät voi tehdä töitään, koska eivät</a:t>
                      </a:r>
                      <a:r>
                        <a:rPr lang="fi-FI" sz="10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pääse tietoon tai tietojärjestelmään.</a:t>
                      </a: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Ylimääräistä kiireellistä työtä ja sanktioita, jos tieto vuotaa sivullisille.</a:t>
                      </a:r>
                      <a:endParaRPr lang="fi-FI" sz="1000" dirty="0" smtClean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Toimintapäätökset, toiminto, palvelu tai prosessi tuottaa vääriä tuloksia, koska ei ole tietoa tai ihmisten toiminta perustuu puutteelliseen tai virheelliseen</a:t>
                      </a:r>
                      <a:r>
                        <a:rPr lang="fi-FI" sz="10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tietoon tai virheellisesti toimivaan järjestelmään</a:t>
                      </a:r>
                      <a:r>
                        <a:rPr lang="fi-FI" sz="1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.</a:t>
                      </a: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1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0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oiminto, palvelu tai prosessi ei saavuta kehitystavoitteita eikä kehity, koska tieto ei jalostu tai tietojärjestelmä ei kehity toiminnan tarpeiden mukaisesti.</a:t>
                      </a:r>
                      <a:endParaRPr lang="fi-FI" sz="1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Toiminto, palvelu tai prosessi pysähtyy ja ihmiset turhautuvat, koska ihmiset eivät voi tehdä töitään, koska </a:t>
                      </a:r>
                      <a:r>
                        <a:rPr lang="fi-FI" sz="10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tietojärjestelmät eivät toimi.</a:t>
                      </a:r>
                      <a:endParaRPr lang="fi-FI" sz="1000" dirty="0" smtClean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26172">
                <a:tc>
                  <a:txBody>
                    <a:bodyPr/>
                    <a:lstStyle/>
                    <a:p>
                      <a:pPr algn="ctr"/>
                      <a:r>
                        <a:rPr lang="fi-FI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Asiakkaalle</a:t>
                      </a:r>
                      <a:endParaRPr lang="fi-FI" sz="12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-8890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i-FI" sz="1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Huonoa tai hidasta palvelua.</a:t>
                      </a:r>
                    </a:p>
                    <a:p>
                      <a:pPr marL="88900" indent="-8890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i-FI" sz="1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Turhautumista ja  ylimääräistä vaivaa asian</a:t>
                      </a:r>
                      <a:r>
                        <a:rPr lang="fi-FI" sz="10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edistämiseksi</a:t>
                      </a:r>
                      <a:r>
                        <a:rPr lang="fi-FI" sz="1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.</a:t>
                      </a:r>
                    </a:p>
                    <a:p>
                      <a:pPr marL="88900" indent="-8890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i-FI" sz="1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Taloudellisia menetyksiä.</a:t>
                      </a:r>
                    </a:p>
                    <a:p>
                      <a:pPr marL="88900" indent="-8890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i-FI" sz="1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Tilapäinen/pysyvä terveyshaitta tai hengen menetys.</a:t>
                      </a: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0" indent="-88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Luonnollisen henkilön oikeuksien ja vapauksien menetys.</a:t>
                      </a:r>
                    </a:p>
                    <a:p>
                      <a:pPr marL="88900" indent="-8890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i-FI" sz="1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Turhautumista ja  ylimääräistä vaivaa asian</a:t>
                      </a:r>
                      <a:r>
                        <a:rPr lang="fi-FI" sz="10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korjaamiseksi</a:t>
                      </a:r>
                      <a:r>
                        <a:rPr lang="fi-FI" sz="1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.</a:t>
                      </a:r>
                    </a:p>
                    <a:p>
                      <a:pPr marL="88900" indent="-8890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i-FI" sz="1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Taloudellisia menetyksiä.</a:t>
                      </a: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8890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i-FI" sz="1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Virheellinen</a:t>
                      </a:r>
                      <a:r>
                        <a:rPr lang="fi-FI" sz="10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päätös asiassa virheellisen palvelun johdosta</a:t>
                      </a:r>
                      <a:r>
                        <a:rPr lang="fi-FI" sz="1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.</a:t>
                      </a:r>
                    </a:p>
                    <a:p>
                      <a:pPr marL="88900" marR="0" indent="-88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Luonnollisen henkilön oikeuksien ja vapauksien menetys.</a:t>
                      </a:r>
                    </a:p>
                    <a:p>
                      <a:pPr marL="88900" indent="-8890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i-FI" sz="1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Turhautumista ja  ylimääräistä vaivaa asian korjaamiseksi.</a:t>
                      </a:r>
                    </a:p>
                    <a:p>
                      <a:pPr marL="88900" indent="-8890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i-FI" sz="1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Taloudellisia menetyksiä.</a:t>
                      </a:r>
                    </a:p>
                    <a:p>
                      <a:pPr marL="88900" marR="0" indent="-88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Tilapäinen/pysyvä terveyshaitta tai hengen menetys.</a:t>
                      </a: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8890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i-FI" sz="1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Huonoa palvelua.</a:t>
                      </a:r>
                    </a:p>
                    <a:p>
                      <a:pPr marL="88900" indent="-8890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i-FI" sz="1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Turhautumista ja  ylimääräistä vaivaa.</a:t>
                      </a: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8890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i-FI" sz="1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Huonoa tai hidasta palvelua.</a:t>
                      </a:r>
                    </a:p>
                    <a:p>
                      <a:pPr marL="88900" indent="-8890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i-FI" sz="1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Turhautumista ja  ylimääräistä vaivaa asian</a:t>
                      </a:r>
                      <a:r>
                        <a:rPr lang="fi-FI" sz="10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edistämiseksi</a:t>
                      </a:r>
                      <a:r>
                        <a:rPr lang="fi-FI" sz="1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.</a:t>
                      </a:r>
                    </a:p>
                    <a:p>
                      <a:pPr marL="88900" indent="-8890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i-FI" sz="1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Taloudellisia menetyksiä.</a:t>
                      </a:r>
                    </a:p>
                    <a:p>
                      <a:pPr marL="88900" indent="-88900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i-FI" sz="1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Tilapäinen/pysyvä terveyshaitta tai hengen menetys.</a:t>
                      </a:r>
                      <a:endParaRPr lang="fi-FI" sz="1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27251">
                <a:tc rowSpan="2">
                  <a:txBody>
                    <a:bodyPr/>
                    <a:lstStyle/>
                    <a:p>
                      <a:pPr algn="ctr"/>
                      <a:r>
                        <a:rPr lang="fi-FI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Organisaatiolle</a:t>
                      </a:r>
                      <a:endParaRPr lang="fi-FI" sz="12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i-FI" sz="10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Lain mukaisten velvollisuuksien laiminlyönti tai virkavirhe</a:t>
                      </a: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0" indent="-88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0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Lain noudattamatta jättämisestä sanktioita </a:t>
                      </a:r>
                    </a:p>
                    <a:p>
                      <a:pPr marL="88900" marR="0" indent="-88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0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Valvontaviranomaisen tarkkailun alaiseksi.</a:t>
                      </a:r>
                      <a:endParaRPr lang="fi-FI" sz="1000" dirty="0" smtClean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i-FI" sz="1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Virkavirhe väärästä päätöksestä</a:t>
                      </a:r>
                      <a:endParaRPr lang="fi-FI" sz="1000" baseline="0" dirty="0" smtClean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0" indent="-88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Organisaatio ei saavuta strategisia</a:t>
                      </a:r>
                      <a:r>
                        <a:rPr lang="fi-FI" sz="10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ja jatkuvan kehittämisen tavoitteita.</a:t>
                      </a:r>
                    </a:p>
                    <a:p>
                      <a:pPr marL="88900" marR="0" indent="-88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Tuottavuuden</a:t>
                      </a:r>
                      <a:r>
                        <a:rPr lang="fi-FI" sz="10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kasvutavoitteiden menetys</a:t>
                      </a: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i-FI" sz="10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Lain mukaisten velvollisuuksien laiminlyönti tai virkavirhe</a:t>
                      </a: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27790">
                <a:tc vMerge="1">
                  <a:txBody>
                    <a:bodyPr/>
                    <a:lstStyle/>
                    <a:p>
                      <a:pPr algn="ctr"/>
                      <a:endParaRPr lang="fi-FI" sz="8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88900" marR="0" indent="-88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000" kern="12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Tuottavuuden hävikkiä työpanoksen menettämisestä sekä ylimääräisiä kustannuksia  kiireellisestä korjaamisesta.</a:t>
                      </a:r>
                    </a:p>
                    <a:p>
                      <a:pPr marL="88900" marR="0" indent="-88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000" kern="12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Negatiivista julkisuutta, maineen menetystä ja asukaspakoa.</a:t>
                      </a:r>
                    </a:p>
                    <a:p>
                      <a:pPr marL="88900" marR="0" indent="-88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000" kern="12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Valituksia, oikeustapauksia ja korvauksia.</a:t>
                      </a:r>
                      <a:endParaRPr lang="fi-FI" sz="1000" kern="1200" baseline="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88900" indent="-88900" algn="l">
                        <a:buFont typeface="Arial" panose="020B0604020202020204" pitchFamily="34" charset="0"/>
                        <a:buChar char="•"/>
                      </a:pPr>
                      <a:endParaRPr lang="fi-FI" sz="800" baseline="0" dirty="0" smtClean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88900" indent="-88900" algn="l">
                        <a:buFont typeface="Arial" panose="020B0604020202020204" pitchFamily="34" charset="0"/>
                        <a:buChar char="•"/>
                      </a:pPr>
                      <a:endParaRPr lang="fi-FI" sz="8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88900" marR="0" indent="-88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fi-FI" sz="800" dirty="0" smtClean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88900" indent="-88900" algn="l">
                        <a:buFont typeface="Arial" panose="020B0604020202020204" pitchFamily="34" charset="0"/>
                        <a:buChar char="•"/>
                      </a:pPr>
                      <a:endParaRPr lang="fi-FI" sz="8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041811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928" y="365125"/>
            <a:ext cx="10813872" cy="1325563"/>
          </a:xfrm>
        </p:spPr>
        <p:txBody>
          <a:bodyPr/>
          <a:lstStyle/>
          <a:p>
            <a:r>
              <a:rPr lang="fi-FI" dirty="0" smtClean="0"/>
              <a:t>Tietosuojariskit</a:t>
            </a:r>
            <a:endParaRPr lang="fi-FI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0679674"/>
              </p:ext>
            </p:extLst>
          </p:nvPr>
        </p:nvGraphicFramePr>
        <p:xfrm>
          <a:off x="539928" y="1918580"/>
          <a:ext cx="11295020" cy="44793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59004"/>
                <a:gridCol w="2259004"/>
                <a:gridCol w="2259004"/>
                <a:gridCol w="2259004"/>
                <a:gridCol w="2259004"/>
              </a:tblGrid>
              <a:tr h="48993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fi-FI" sz="1400" noProof="0" dirty="0" smtClean="0"/>
                        <a:t>Tietoriski</a:t>
                      </a:r>
                      <a:endParaRPr lang="fi-FI" sz="1400" b="1" noProof="0" dirty="0" smtClean="0">
                        <a:solidFill>
                          <a:srgbClr val="FFFFFF"/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0" marB="0" anchor="ctr" anchorCtr="1"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marR="173990" indent="-12700" algn="ctr">
                        <a:lnSpc>
                          <a:spcPct val="100000"/>
                        </a:lnSpc>
                      </a:pPr>
                      <a:r>
                        <a:rPr lang="fi-FI" sz="1400" spc="-10" noProof="0" dirty="0" smtClean="0"/>
                        <a:t>O</a:t>
                      </a:r>
                      <a:r>
                        <a:rPr lang="fi-FI" sz="1400" spc="10" noProof="0" dirty="0" smtClean="0"/>
                        <a:t>p</a:t>
                      </a:r>
                      <a:r>
                        <a:rPr lang="fi-FI" sz="1400" spc="-10" noProof="0" dirty="0" smtClean="0"/>
                        <a:t>eratii</a:t>
                      </a:r>
                      <a:r>
                        <a:rPr lang="fi-FI" sz="1400" spc="10" noProof="0" dirty="0" smtClean="0"/>
                        <a:t>v</a:t>
                      </a:r>
                      <a:r>
                        <a:rPr lang="fi-FI" sz="1400" spc="-10" noProof="0" dirty="0" smtClean="0"/>
                        <a:t>ine</a:t>
                      </a:r>
                      <a:r>
                        <a:rPr lang="fi-FI" sz="1400" noProof="0" dirty="0" smtClean="0"/>
                        <a:t>n</a:t>
                      </a:r>
                      <a:r>
                        <a:rPr lang="fi-FI" sz="1400" spc="10" noProof="0" dirty="0" smtClean="0"/>
                        <a:t> </a:t>
                      </a:r>
                      <a:r>
                        <a:rPr lang="fi-FI" sz="1400" spc="-10" noProof="0" dirty="0" smtClean="0"/>
                        <a:t>vaikutus y</a:t>
                      </a:r>
                      <a:r>
                        <a:rPr lang="fi-FI" sz="1400" spc="10" noProof="0" dirty="0" smtClean="0"/>
                        <a:t>k</a:t>
                      </a:r>
                      <a:r>
                        <a:rPr lang="fi-FI" sz="1400" spc="-10" noProof="0" dirty="0" smtClean="0"/>
                        <a:t>sikö</a:t>
                      </a:r>
                      <a:r>
                        <a:rPr lang="fi-FI" sz="1400" noProof="0" dirty="0" smtClean="0"/>
                        <a:t>n</a:t>
                      </a:r>
                      <a:r>
                        <a:rPr lang="fi-FI" sz="1400" spc="-40" noProof="0" dirty="0" smtClean="0"/>
                        <a:t> </a:t>
                      </a:r>
                      <a:r>
                        <a:rPr lang="fi-FI" sz="1400" spc="-10" noProof="0" dirty="0" smtClean="0"/>
                        <a:t>t</a:t>
                      </a:r>
                      <a:r>
                        <a:rPr lang="fi-FI" sz="1400" spc="10" noProof="0" dirty="0" smtClean="0"/>
                        <a:t>o</a:t>
                      </a:r>
                      <a:r>
                        <a:rPr lang="fi-FI" sz="1400" spc="-10" noProof="0" dirty="0" smtClean="0"/>
                        <a:t>imi</a:t>
                      </a:r>
                      <a:r>
                        <a:rPr lang="fi-FI" sz="1400" spc="15" noProof="0" dirty="0" smtClean="0"/>
                        <a:t>n</a:t>
                      </a:r>
                      <a:r>
                        <a:rPr lang="fi-FI" sz="1400" spc="-10" noProof="0" dirty="0" smtClean="0"/>
                        <a:t>n</a:t>
                      </a:r>
                      <a:r>
                        <a:rPr lang="fi-FI" sz="1400" spc="15" noProof="0" dirty="0" smtClean="0"/>
                        <a:t>a</a:t>
                      </a:r>
                      <a:r>
                        <a:rPr lang="fi-FI" sz="1400" spc="-10" noProof="0" dirty="0" smtClean="0"/>
                        <a:t>lle</a:t>
                      </a:r>
                      <a:endParaRPr lang="fi-FI" sz="1400" noProof="0" dirty="0">
                        <a:latin typeface="+mn-lt"/>
                        <a:cs typeface="Calibri"/>
                      </a:endParaRPr>
                    </a:p>
                  </a:txBody>
                  <a:tcPr marL="0" marR="0" marT="0" marB="0" anchor="ctr" anchorCtr="1"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323850" indent="0" algn="ctr">
                        <a:lnSpc>
                          <a:spcPct val="100000"/>
                        </a:lnSpc>
                      </a:pPr>
                      <a:r>
                        <a:rPr lang="fi-FI" sz="1400" spc="-65" noProof="0" dirty="0" smtClean="0"/>
                        <a:t>V</a:t>
                      </a:r>
                      <a:r>
                        <a:rPr lang="fi-FI" sz="1400" noProof="0" dirty="0" smtClean="0"/>
                        <a:t>ai</a:t>
                      </a:r>
                      <a:r>
                        <a:rPr lang="fi-FI" sz="1400" spc="-35" noProof="0" dirty="0" smtClean="0"/>
                        <a:t>k</a:t>
                      </a:r>
                      <a:r>
                        <a:rPr lang="fi-FI" sz="1400" noProof="0" dirty="0" smtClean="0"/>
                        <a:t>utus </a:t>
                      </a:r>
                      <a:r>
                        <a:rPr lang="fi-FI" sz="1400" spc="-10" noProof="0" dirty="0" smtClean="0"/>
                        <a:t>koko organisaatiolle</a:t>
                      </a:r>
                      <a:endParaRPr lang="fi-FI" sz="1400" noProof="0" dirty="0">
                        <a:latin typeface="+mn-lt"/>
                        <a:cs typeface="Calibri"/>
                      </a:endParaRPr>
                    </a:p>
                  </a:txBody>
                  <a:tcPr marL="0" marR="0" marT="0" marB="0" anchor="ctr" anchorCtr="1"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288" marR="377825" indent="-14288" algn="ctr">
                        <a:lnSpc>
                          <a:spcPct val="100000"/>
                        </a:lnSpc>
                      </a:pPr>
                      <a:r>
                        <a:rPr lang="fi-FI" sz="1400" noProof="0" dirty="0" smtClean="0"/>
                        <a:t>Tie</a:t>
                      </a:r>
                      <a:r>
                        <a:rPr lang="fi-FI" sz="1400" spc="-20" noProof="0" dirty="0" smtClean="0"/>
                        <a:t>t</a:t>
                      </a:r>
                      <a:r>
                        <a:rPr lang="fi-FI" sz="1400" noProof="0" dirty="0" smtClean="0"/>
                        <a:t>osuojariski </a:t>
                      </a:r>
                      <a:r>
                        <a:rPr lang="fi-FI" sz="1400" spc="-10" noProof="0" dirty="0" smtClean="0"/>
                        <a:t>rekis</a:t>
                      </a:r>
                      <a:r>
                        <a:rPr lang="fi-FI" sz="1400" spc="-50" noProof="0" dirty="0" smtClean="0"/>
                        <a:t>t</a:t>
                      </a:r>
                      <a:r>
                        <a:rPr lang="fi-FI" sz="1400" spc="-10" noProof="0" dirty="0" smtClean="0"/>
                        <a:t>eröid</a:t>
                      </a:r>
                      <a:r>
                        <a:rPr lang="fi-FI" sz="1400" spc="15" noProof="0" dirty="0" smtClean="0"/>
                        <a:t>y</a:t>
                      </a:r>
                      <a:r>
                        <a:rPr lang="fi-FI" sz="1400" spc="-10" noProof="0" dirty="0" smtClean="0"/>
                        <a:t>lle</a:t>
                      </a:r>
                      <a:endParaRPr lang="fi-FI" sz="1400" noProof="0" dirty="0">
                        <a:latin typeface="+mn-lt"/>
                        <a:cs typeface="Calibri"/>
                      </a:endParaRPr>
                    </a:p>
                  </a:txBody>
                  <a:tcPr marL="0" marR="0" marT="0" marB="0" anchor="ctr" anchorCtr="1"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22275" indent="0" algn="ctr">
                        <a:lnSpc>
                          <a:spcPct val="100000"/>
                        </a:lnSpc>
                        <a:tabLst/>
                      </a:pPr>
                      <a:r>
                        <a:rPr lang="fi-FI" sz="1400" spc="-10" noProof="0" dirty="0" smtClean="0"/>
                        <a:t>Vaikutu</a:t>
                      </a:r>
                      <a:r>
                        <a:rPr lang="fi-FI" sz="1400" spc="10" noProof="0" dirty="0" smtClean="0"/>
                        <a:t>k</a:t>
                      </a:r>
                      <a:r>
                        <a:rPr lang="fi-FI" sz="1400" spc="-10" noProof="0" dirty="0" smtClean="0"/>
                        <a:t>sia</a:t>
                      </a:r>
                      <a:r>
                        <a:rPr lang="fi-FI" sz="1400" spc="-10" baseline="0" noProof="0" dirty="0" smtClean="0"/>
                        <a:t> r</a:t>
                      </a:r>
                      <a:r>
                        <a:rPr lang="fi-FI" sz="1400" spc="-10" noProof="0" dirty="0" smtClean="0"/>
                        <a:t>ekis</a:t>
                      </a:r>
                      <a:r>
                        <a:rPr lang="fi-FI" sz="1400" spc="-50" noProof="0" dirty="0" smtClean="0"/>
                        <a:t>t</a:t>
                      </a:r>
                      <a:r>
                        <a:rPr lang="fi-FI" sz="1400" spc="-10" noProof="0" dirty="0" smtClean="0"/>
                        <a:t>eröid</a:t>
                      </a:r>
                      <a:r>
                        <a:rPr lang="fi-FI" sz="1400" spc="15" noProof="0" dirty="0" smtClean="0"/>
                        <a:t>y</a:t>
                      </a:r>
                      <a:r>
                        <a:rPr lang="fi-FI" sz="1400" spc="-10" noProof="0" dirty="0" smtClean="0"/>
                        <a:t>lle</a:t>
                      </a:r>
                      <a:endParaRPr lang="fi-FI" sz="1400" noProof="0" dirty="0">
                        <a:latin typeface="+mn-lt"/>
                        <a:cs typeface="Calibri"/>
                      </a:endParaRPr>
                    </a:p>
                  </a:txBody>
                  <a:tcPr marL="0" marR="0" marT="0" marB="0" anchor="ctr" anchorCtr="1"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7362">
                <a:tc>
                  <a:txBody>
                    <a:bodyPr/>
                    <a:lstStyle/>
                    <a:p>
                      <a:pPr marL="139700" marR="118110" algn="ctr">
                        <a:lnSpc>
                          <a:spcPct val="100000"/>
                        </a:lnSpc>
                      </a:pP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H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ilö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ie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e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ole 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at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vill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irkami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hell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, 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hen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ilötiedon 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kä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ittelij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ä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ll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spc="5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j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a/t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 </a:t>
                      </a:r>
                      <a:r>
                        <a:rPr lang="fi-FI" sz="1200" spc="-3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r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iste</a:t>
                      </a:r>
                      <a:r>
                        <a:rPr lang="fi-FI" sz="1200" spc="-3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r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öid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y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ll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spc="5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(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fi-FI" sz="1200" spc="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iaka</a:t>
                      </a:r>
                      <a:r>
                        <a:rPr lang="fi-FI" sz="1200" spc="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, ty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ö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ekijä)</a:t>
                      </a:r>
                      <a:endParaRPr lang="fi-FI" sz="1200" noProof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0" marB="0" anchor="ctr" anchorCtr="1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0970" marR="114935" indent="-1905" algn="ctr">
                        <a:lnSpc>
                          <a:spcPct val="100000"/>
                        </a:lnSpc>
                      </a:pPr>
                      <a:r>
                        <a:rPr lang="fi-FI" sz="1200" spc="-8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al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istel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u</a:t>
                      </a:r>
                      <a:r>
                        <a:rPr lang="fi-FI" sz="1200" spc="5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j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 päätöksen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spc="-4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</a:t>
                      </a:r>
                      <a:r>
                        <a:rPr lang="fi-FI" sz="1200" spc="-4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vii</a:t>
                      </a:r>
                      <a:r>
                        <a:rPr lang="fi-FI" sz="1200" spc="-3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ästy</a:t>
                      </a:r>
                      <a:r>
                        <a:rPr lang="fi-FI" sz="1200" spc="-9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y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, mää</a:t>
                      </a:r>
                      <a:r>
                        <a:rPr lang="fi-FI" sz="1200" spc="-4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r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äajan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ylitys,</a:t>
                      </a:r>
                      <a:r>
                        <a:rPr lang="fi-FI" sz="1200" spc="-3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ty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ö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ajan 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hukkaaminen</a:t>
                      </a:r>
                      <a:endParaRPr lang="fi-FI" sz="1200" noProof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0" marB="0" anchor="ctr" anchorCtr="1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10489" marR="101600" indent="1905" algn="ctr">
                        <a:lnSpc>
                          <a:spcPct val="100000"/>
                        </a:lnSpc>
                      </a:pPr>
                      <a:r>
                        <a:rPr lang="fi-FI" sz="1200" spc="-8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uot</a:t>
                      </a:r>
                      <a:r>
                        <a:rPr lang="fi-FI" sz="1200" spc="-3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avuude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la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ku,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mai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een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menetys, </a:t>
                      </a:r>
                      <a:r>
                        <a:rPr lang="fi-FI" sz="1200" spc="-4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orjausku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tan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uk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et,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fi-FI" sz="1200" spc="-4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eude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menetykset, </a:t>
                      </a:r>
                      <a:r>
                        <a:rPr lang="fi-FI" sz="1200" spc="-4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or</a:t>
                      </a:r>
                      <a:r>
                        <a:rPr lang="fi-FI" sz="1200" spc="-3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aus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astuu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 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j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 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sa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ot</a:t>
                      </a:r>
                      <a:endParaRPr lang="fi-FI" sz="1200" noProof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0" marB="0" anchor="ctr" anchorCtr="1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09220" marR="98425" indent="1905" algn="ctr">
                        <a:lnSpc>
                          <a:spcPct val="100000"/>
                        </a:lnSpc>
                      </a:pP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Pääs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y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omii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spc="4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ti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toi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h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in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esty</a:t>
                      </a:r>
                      <a:r>
                        <a:rPr lang="fi-FI" sz="1200" spc="-9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y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,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vi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vä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ty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yt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päätös 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ai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to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mi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nt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a,</a:t>
                      </a:r>
                    </a:p>
                    <a:p>
                      <a:pPr marL="222250" marR="212725" indent="4445" algn="ctr">
                        <a:lnSpc>
                          <a:spcPct val="100000"/>
                        </a:lnSpc>
                      </a:pP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oi</a:t>
                      </a:r>
                      <a:r>
                        <a:rPr lang="fi-FI" sz="1200" spc="-6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euk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ie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spc="3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ja/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ai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pauks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en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menetys</a:t>
                      </a:r>
                      <a:endParaRPr lang="fi-FI" sz="1200" noProof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0" marB="0" anchor="ctr" anchorCtr="1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06680" marR="105410" indent="4445" algn="ctr">
                        <a:lnSpc>
                          <a:spcPct val="100000"/>
                        </a:lnSpc>
                      </a:pP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P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oti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l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aan 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hoito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oim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npiteiden 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iiväst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y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min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n, 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elk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j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ä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rj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stel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y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 vii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ästymi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en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ja 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al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ude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l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l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set</a:t>
                      </a:r>
                      <a:r>
                        <a:rPr lang="fi-FI" sz="1200" spc="4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menetyk</a:t>
                      </a:r>
                      <a:r>
                        <a:rPr lang="fi-FI" sz="1200" spc="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et</a:t>
                      </a:r>
                      <a:endParaRPr lang="fi-FI" sz="1200" noProof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0" marB="0" anchor="ctr" anchorCtr="1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97362">
                <a:tc>
                  <a:txBody>
                    <a:bodyPr/>
                    <a:lstStyle/>
                    <a:p>
                      <a:pPr marL="249554" marR="229870" indent="1905" algn="ctr">
                        <a:lnSpc>
                          <a:spcPct val="100000"/>
                        </a:lnSpc>
                      </a:pP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He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ki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l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öt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et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</a:t>
                      </a:r>
                      <a:r>
                        <a:rPr lang="fi-FI" sz="1200" spc="4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u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</a:t>
                      </a:r>
                      <a:r>
                        <a:rPr lang="fi-FI" sz="1200" spc="-3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aa 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is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ä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ll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ä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tai ul</a:t>
                      </a:r>
                      <a:r>
                        <a:rPr lang="fi-FI" sz="1200" spc="-4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opuol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lle</a:t>
                      </a:r>
                      <a:endParaRPr lang="fi-FI" sz="1200" noProof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0" marB="0" anchor="ctr" anchorCtr="1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5730" marR="102235" indent="-2540" algn="ctr">
                        <a:lnSpc>
                          <a:spcPct val="100000"/>
                        </a:lnSpc>
                      </a:pP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lmoi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usv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lvolli</a:t>
                      </a:r>
                      <a:r>
                        <a:rPr lang="fi-FI" sz="1200" spc="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uus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va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l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von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vi</a:t>
                      </a:r>
                      <a:r>
                        <a:rPr lang="fi-FI" sz="1200" spc="-4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r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anoma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selle</a:t>
                      </a:r>
                      <a:r>
                        <a:rPr lang="fi-FI" sz="1200" spc="4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ja </a:t>
                      </a:r>
                      <a:r>
                        <a:rPr lang="fi-FI" sz="1200" spc="-3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r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iste</a:t>
                      </a:r>
                      <a:r>
                        <a:rPr lang="fi-FI" sz="1200" spc="-3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r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öid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y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ille</a:t>
                      </a:r>
                      <a:endParaRPr lang="fi-FI" sz="1200" noProof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0" marB="0" anchor="ctr" anchorCtr="1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10489" marR="101600" indent="-2540" algn="ctr">
                        <a:lnSpc>
                          <a:spcPct val="100000"/>
                        </a:lnSpc>
                      </a:pP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Mai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een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menetys, </a:t>
                      </a:r>
                      <a:r>
                        <a:rPr lang="fi-FI" sz="1200" spc="-4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orjausku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tan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uk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et, </a:t>
                      </a:r>
                      <a:r>
                        <a:rPr lang="fi-FI" sz="1200" spc="-4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or</a:t>
                      </a:r>
                      <a:r>
                        <a:rPr lang="fi-FI" sz="1200" spc="-3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aus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astuu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 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j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 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sa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ot</a:t>
                      </a:r>
                      <a:endParaRPr lang="fi-FI" sz="1200" noProof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0" marB="0" anchor="ctr" anchorCtr="1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1770" marR="177800" indent="-635" algn="ctr">
                        <a:lnSpc>
                          <a:spcPct val="100000"/>
                        </a:lnSpc>
                      </a:pP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la</a:t>
                      </a:r>
                      <a:r>
                        <a:rPr lang="fi-FI" sz="1200" spc="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pi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d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ettävi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 he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ki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l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öt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etojen 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luo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tamuk</a:t>
                      </a:r>
                      <a:r>
                        <a:rPr lang="fi-FI" sz="1200" spc="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ellisuud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 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mene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y</a:t>
                      </a:r>
                      <a:r>
                        <a:rPr lang="fi-FI" sz="1200" spc="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,</a:t>
                      </a:r>
                      <a:r>
                        <a:rPr lang="fi-FI" sz="1200" spc="-3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yrjin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ä, vapauksie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ja/tai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fi-FI" sz="1200" spc="-4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euksien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menetys</a:t>
                      </a:r>
                      <a:endParaRPr lang="fi-FI" sz="1200" noProof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0" marB="0" anchor="ctr" anchorCtr="1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58115" marR="161290" algn="ctr">
                        <a:lnSpc>
                          <a:spcPct val="100000"/>
                        </a:lnSpc>
                      </a:pP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Henkilön 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rkaluon</a:t>
                      </a:r>
                      <a:r>
                        <a:rPr lang="fi-FI" sz="1200" spc="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oi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et talous-</a:t>
                      </a:r>
                      <a:r>
                        <a:rPr lang="fi-FI" sz="1200" spc="-15" baseline="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tai 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erveyst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ed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tule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at yle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seen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tieto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endParaRPr lang="fi-FI" sz="1200" noProof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0" marB="0" anchor="ctr" anchorCtr="1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97362">
                <a:tc>
                  <a:txBody>
                    <a:bodyPr/>
                    <a:lstStyle/>
                    <a:p>
                      <a:pPr marL="154940" marR="134620" indent="3810" algn="ctr">
                        <a:lnSpc>
                          <a:spcPct val="100000"/>
                        </a:lnSpc>
                      </a:pP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He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ki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l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öt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et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</a:t>
                      </a:r>
                      <a:r>
                        <a:rPr lang="fi-FI" sz="1200" spc="4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 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irhe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lline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, 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vanhen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unut, puut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eellinen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,</a:t>
                      </a:r>
                      <a:r>
                        <a:rPr lang="fi-FI" sz="1200" spc="6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hävin</a:t>
                      </a:r>
                      <a:r>
                        <a:rPr lang="fi-FI" sz="1200" spc="-4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yt ta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tuhoutunut</a:t>
                      </a:r>
                      <a:endParaRPr lang="fi-FI" sz="1200" noProof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0" marB="0" anchor="ctr" anchorCtr="1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56210" marR="131445" indent="-1905" algn="ctr">
                        <a:lnSpc>
                          <a:spcPct val="100000"/>
                        </a:lnSpc>
                      </a:pP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Vi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r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heell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ne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spc="5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päätö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4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(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jos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ei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h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u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oma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a)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ai t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oi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int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, 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kä</a:t>
                      </a:r>
                      <a:r>
                        <a:rPr lang="fi-FI" sz="1200" spc="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ittelyä </a:t>
                      </a:r>
                      <a:r>
                        <a:rPr lang="fi-FI" sz="1200" spc="-3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r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ajo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tt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va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(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jos huomataan)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ja mää</a:t>
                      </a:r>
                      <a:r>
                        <a:rPr lang="fi-FI" sz="1200" spc="-3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r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äajan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ylitys</a:t>
                      </a:r>
                      <a:endParaRPr lang="fi-FI" sz="1200" noProof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0" marB="0" anchor="ctr" anchorCtr="1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10489" marR="101600" indent="-1905" algn="ctr">
                        <a:lnSpc>
                          <a:spcPct val="100000"/>
                        </a:lnSpc>
                      </a:pP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Mai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een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me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ety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, </a:t>
                      </a:r>
                      <a:r>
                        <a:rPr lang="fi-FI" sz="1200" spc="-4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orjausku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tan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uk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et, </a:t>
                      </a:r>
                      <a:r>
                        <a:rPr lang="fi-FI" sz="1200" spc="-4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or</a:t>
                      </a:r>
                      <a:r>
                        <a:rPr lang="fi-FI" sz="1200" spc="-3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aus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astuu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 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j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 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sa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ot</a:t>
                      </a:r>
                      <a:endParaRPr lang="fi-FI" sz="1200" noProof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0" marB="0" anchor="ctr" anchorCtr="1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07010" marR="192405" indent="-1905" algn="ctr">
                        <a:lnSpc>
                          <a:spcPct val="100000"/>
                        </a:lnSpc>
                      </a:pP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Virhe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lline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spc="5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tai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vi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ä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sty</a:t>
                      </a:r>
                      <a:r>
                        <a:rPr lang="fi-FI" sz="1200" spc="-4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yt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pä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ä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tös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tai 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imint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,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oi</a:t>
                      </a:r>
                      <a:r>
                        <a:rPr lang="fi-FI" sz="1200" spc="-4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u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</a:t>
                      </a:r>
                      <a:r>
                        <a:rPr lang="fi-FI" sz="1200" spc="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ien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ja/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ai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apauksien menetys</a:t>
                      </a:r>
                      <a:endParaRPr lang="fi-FI" sz="1200" noProof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0" marB="0" anchor="ctr" anchorCtr="1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4945" marR="194945" indent="2540" algn="ctr">
                        <a:lnSpc>
                          <a:spcPct val="100000"/>
                        </a:lnSpc>
                      </a:pP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Opiskelijan</a:t>
                      </a:r>
                      <a:r>
                        <a:rPr lang="fi-FI" sz="1200" spc="-25" baseline="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k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oul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u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tuspaikk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fi-FI" sz="1200" spc="3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jää 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tt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irhe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llisten 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todis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u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rkin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öj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 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uo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ta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oppil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 jä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ään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aa</a:t>
                      </a:r>
                      <a:r>
                        <a:rPr lang="fi-FI" sz="1200" spc="-4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r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al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l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iseen pa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kkaan</a:t>
                      </a:r>
                      <a:endParaRPr lang="fi-FI" sz="1200" noProof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0" marB="0" anchor="ctr" anchorCtr="1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97362">
                <a:tc>
                  <a:txBody>
                    <a:bodyPr/>
                    <a:lstStyle/>
                    <a:p>
                      <a:pPr marL="146050" marR="123825" indent="-1270" algn="ctr">
                        <a:lnSpc>
                          <a:spcPct val="100000"/>
                        </a:lnSpc>
                      </a:pP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Mih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ään 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h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ilö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ie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oo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spc="3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p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ä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ä</a:t>
                      </a:r>
                      <a:r>
                        <a:rPr lang="fi-FI" sz="1200" spc="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 (laaja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verk</a:t>
                      </a:r>
                      <a:r>
                        <a:rPr lang="fi-FI" sz="1200" spc="-4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t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ai 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ti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j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ä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rj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stelm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ä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häiri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ö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)</a:t>
                      </a:r>
                      <a:endParaRPr lang="fi-FI" sz="1200" noProof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0" marB="0" anchor="ctr" anchorCtr="1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0970" marR="114935" indent="-3175" algn="ctr">
                        <a:lnSpc>
                          <a:spcPct val="100000"/>
                        </a:lnSpc>
                      </a:pP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P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äätöksen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spc="-4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</a:t>
                      </a:r>
                      <a:r>
                        <a:rPr lang="fi-FI" sz="1200" spc="-4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vi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</a:t>
                      </a:r>
                      <a:r>
                        <a:rPr lang="fi-FI" sz="1200" spc="-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ä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sty</a:t>
                      </a:r>
                      <a:r>
                        <a:rPr lang="fi-FI" sz="1200" spc="-1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y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, mää</a:t>
                      </a:r>
                      <a:r>
                        <a:rPr lang="fi-FI" sz="1200" spc="-4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r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äajan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ylitys,</a:t>
                      </a:r>
                      <a:r>
                        <a:rPr lang="fi-FI" sz="1200" spc="-3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ty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ö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ajan 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hukkaami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ja 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hen</a:t>
                      </a:r>
                      <a:r>
                        <a:rPr lang="fi-FI" sz="1200" spc="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ilöstön 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turhautuminen</a:t>
                      </a:r>
                      <a:endParaRPr lang="fi-FI" sz="1200" noProof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0" marB="0" anchor="ctr" anchorCtr="1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10489" marR="102235" indent="1905" algn="ctr">
                        <a:lnSpc>
                          <a:spcPct val="100000"/>
                        </a:lnSpc>
                      </a:pPr>
                      <a:r>
                        <a:rPr lang="fi-FI" sz="1200" spc="-8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uot</a:t>
                      </a:r>
                      <a:r>
                        <a:rPr lang="fi-FI" sz="1200" spc="-3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avuude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la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ku,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mai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een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menetys, </a:t>
                      </a:r>
                      <a:r>
                        <a:rPr lang="fi-FI" sz="1200" spc="-4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orjausku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tan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uk</a:t>
                      </a:r>
                      <a:r>
                        <a:rPr lang="fi-FI" sz="1200" spc="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et, </a:t>
                      </a:r>
                      <a:r>
                        <a:rPr lang="fi-FI" sz="1200" spc="-4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or</a:t>
                      </a:r>
                      <a:r>
                        <a:rPr lang="fi-FI" sz="1200" spc="-3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aus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astuu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 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j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 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sa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ot</a:t>
                      </a:r>
                      <a:endParaRPr lang="fi-FI" sz="1200" noProof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0" marB="0" anchor="ctr" anchorCtr="1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09220" marR="100330" indent="3175" algn="ctr">
                        <a:lnSpc>
                          <a:spcPct val="100000"/>
                        </a:lnSpc>
                      </a:pP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Pääs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y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omii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spc="4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ti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toi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h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in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esty</a:t>
                      </a:r>
                      <a:r>
                        <a:rPr lang="fi-FI" sz="1200" spc="-9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y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,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vii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ästy</a:t>
                      </a:r>
                      <a:r>
                        <a:rPr lang="fi-FI" sz="1200" spc="-3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yt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päätös 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ta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t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oimi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ta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,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oi</a:t>
                      </a:r>
                      <a:r>
                        <a:rPr lang="fi-FI" sz="1200" spc="-4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spc="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u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</a:t>
                      </a:r>
                      <a:r>
                        <a:rPr lang="fi-FI" sz="1200" spc="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spc="-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ien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ja/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ai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apauksien menetys</a:t>
                      </a:r>
                      <a:endParaRPr lang="fi-FI" sz="1200" noProof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0" marB="0" anchor="ctr" anchorCtr="1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0180" marR="167640" algn="ctr">
                        <a:lnSpc>
                          <a:spcPct val="100000"/>
                        </a:lnSpc>
                      </a:pP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H</a:t>
                      </a:r>
                      <a:r>
                        <a:rPr lang="fi-FI" sz="1200" spc="1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  <a:r>
                        <a:rPr lang="fi-FI" sz="1200" spc="-1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nkilöstön 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pal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anmak</a:t>
                      </a:r>
                      <a:r>
                        <a:rPr lang="fi-FI" sz="1200" spc="2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fi-FI" sz="1200" spc="-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un 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vii</a:t>
                      </a:r>
                      <a:r>
                        <a:rPr lang="fi-FI" sz="1200" spc="-3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ästymi</a:t>
                      </a:r>
                      <a:r>
                        <a:rPr lang="fi-FI" sz="1200" spc="-25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</a:t>
                      </a:r>
                      <a:r>
                        <a:rPr lang="fi-FI" sz="1200" noProof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en</a:t>
                      </a:r>
                      <a:endParaRPr lang="fi-FI" sz="1200" noProof="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0" marB="0" anchor="ctr" anchorCtr="1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7A70A89D-C953-410A-BEAC-558A1F3A0421}" type="datetime1">
              <a:rPr lang="fi-FI" smtClean="0"/>
              <a:t>17.8.2017</a:t>
            </a:fld>
            <a:endParaRPr lang="fi-FI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i-FI" dirty="0">
                <a:solidFill>
                  <a:schemeClr val="bg1">
                    <a:lumMod val="50000"/>
                  </a:schemeClr>
                </a:solidFill>
              </a:rPr>
              <a:t>JUHTA tietoriskienhallinta 2. työpaja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DAC0451-6542-4C64-98AD-EDFCF3B130F4}" type="slidenum">
              <a:rPr lang="fi-FI" smtClean="0"/>
              <a:t>15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4915808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/>
          <p:cNvSpPr/>
          <p:nvPr/>
        </p:nvSpPr>
        <p:spPr>
          <a:xfrm>
            <a:off x="-7255" y="928915"/>
            <a:ext cx="12191999" cy="5805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i-FI" sz="1400" b="1" dirty="0" smtClean="0"/>
              <a:t>B. Valitse </a:t>
            </a:r>
            <a:r>
              <a:rPr lang="fi-FI" sz="1400" b="1" dirty="0"/>
              <a:t>harjoitusriski: </a:t>
            </a:r>
            <a:r>
              <a:rPr lang="fi-FI" sz="1400" i="1" dirty="0"/>
              <a:t>Tietoon ei pääse / Tieto vuotaa / Tieto on virheellistä / Tieto ei jalostu / Tieto ei ole käytettävissä</a:t>
            </a:r>
          </a:p>
        </p:txBody>
      </p:sp>
      <p:sp>
        <p:nvSpPr>
          <p:cNvPr id="72" name="Rectangle 71"/>
          <p:cNvSpPr/>
          <p:nvPr/>
        </p:nvSpPr>
        <p:spPr>
          <a:xfrm>
            <a:off x="-7255" y="-7255"/>
            <a:ext cx="12191999" cy="9361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36000" tIns="36000" rIns="36000" bIns="36000" rtlCol="0" anchor="ctr" anchorCtr="0"/>
          <a:lstStyle/>
          <a:p>
            <a:r>
              <a:rPr lang="fi-FI" sz="1400" b="1" dirty="0" smtClean="0"/>
              <a:t>A. Tiedon arvon ja/tai </a:t>
            </a:r>
            <a:br>
              <a:rPr lang="fi-FI" sz="1400" b="1" dirty="0" smtClean="0"/>
            </a:br>
            <a:r>
              <a:rPr lang="fi-FI" sz="1400" b="1" dirty="0" smtClean="0"/>
              <a:t>tavoitteiden tärkeyden</a:t>
            </a:r>
            <a:br>
              <a:rPr lang="fi-FI" sz="1400" b="1" dirty="0" smtClean="0"/>
            </a:br>
            <a:r>
              <a:rPr lang="fi-FI" sz="1400" b="1" dirty="0" smtClean="0"/>
              <a:t>kuvaus:</a:t>
            </a:r>
            <a:endParaRPr lang="fi-FI" sz="1400" dirty="0"/>
          </a:p>
        </p:txBody>
      </p:sp>
      <p:sp>
        <p:nvSpPr>
          <p:cNvPr id="73" name="Rectangle 72"/>
          <p:cNvSpPr/>
          <p:nvPr/>
        </p:nvSpPr>
        <p:spPr>
          <a:xfrm>
            <a:off x="8397241" y="5229045"/>
            <a:ext cx="3794760" cy="16212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36000" tIns="36000" rIns="36000" bIns="36000" rtlCol="0" anchor="t" anchorCtr="0"/>
          <a:lstStyle/>
          <a:p>
            <a:pPr algn="ctr"/>
            <a:r>
              <a:rPr lang="fi-FI" sz="1400" b="1" dirty="0" smtClean="0"/>
              <a:t>F. Piirrä karttaan riskinsietokyvyn ja </a:t>
            </a:r>
            <a:br>
              <a:rPr lang="fi-FI" sz="1400" b="1" dirty="0" smtClean="0"/>
            </a:br>
            <a:r>
              <a:rPr lang="fi-FI" sz="1400" b="1" dirty="0" smtClean="0"/>
              <a:t>riskinottohalun rajat ja määrittele ne:</a:t>
            </a:r>
            <a:endParaRPr lang="fi-FI" sz="1400" dirty="0"/>
          </a:p>
        </p:txBody>
      </p:sp>
      <p:sp>
        <p:nvSpPr>
          <p:cNvPr id="74" name="Rectangle 73"/>
          <p:cNvSpPr/>
          <p:nvPr/>
        </p:nvSpPr>
        <p:spPr>
          <a:xfrm>
            <a:off x="2580" y="1509485"/>
            <a:ext cx="7417204" cy="27292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36000" tIns="36000" rIns="36000" bIns="36000" rtlCol="0" anchor="t" anchorCtr="0"/>
          <a:lstStyle/>
          <a:p>
            <a:pPr algn="ctr"/>
            <a:r>
              <a:rPr lang="fi-FI" sz="1400" b="1" dirty="0" smtClean="0"/>
              <a:t>C. Kuvaa riskin vaikutuksia</a:t>
            </a:r>
          </a:p>
          <a:p>
            <a:pPr marL="342900" indent="-342900">
              <a:buAutoNum type="arabicParenR"/>
            </a:pPr>
            <a:r>
              <a:rPr lang="fi-FI" sz="1400" b="1" dirty="0" smtClean="0"/>
              <a:t>Toiminnalle (välitön operatiivinen)</a:t>
            </a:r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r>
              <a:rPr lang="fi-FI" sz="1400" b="1" dirty="0" smtClean="0"/>
              <a:t>Asiakkaalle</a:t>
            </a:r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r>
              <a:rPr lang="fi-FI" sz="1400" b="1" dirty="0" smtClean="0"/>
              <a:t>Koko organisaatiolle</a:t>
            </a:r>
          </a:p>
          <a:p>
            <a:pPr marL="342900" indent="-342900">
              <a:buAutoNum type="arabicParenR"/>
            </a:pPr>
            <a:endParaRPr lang="fi-FI" sz="1400" dirty="0"/>
          </a:p>
        </p:txBody>
      </p:sp>
      <p:sp>
        <p:nvSpPr>
          <p:cNvPr id="75" name="Rectangle 74"/>
          <p:cNvSpPr/>
          <p:nvPr/>
        </p:nvSpPr>
        <p:spPr>
          <a:xfrm>
            <a:off x="-1" y="4238715"/>
            <a:ext cx="7417204" cy="26192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36000" tIns="36000" rIns="36000" bIns="36000" rtlCol="0" anchor="t" anchorCtr="0"/>
          <a:lstStyle/>
          <a:p>
            <a:pPr algn="ctr"/>
            <a:r>
              <a:rPr lang="fi-FI" sz="1400" b="1" dirty="0" smtClean="0"/>
              <a:t>D. Arvioi riskin syitä </a:t>
            </a:r>
            <a:r>
              <a:rPr lang="fi-FI" sz="1400" dirty="0" smtClean="0"/>
              <a:t>(alleviivaa juurisyyt)</a:t>
            </a:r>
          </a:p>
          <a:p>
            <a:pPr marL="342900" indent="-342900">
              <a:buAutoNum type="arabicParenR"/>
            </a:pPr>
            <a:r>
              <a:rPr lang="fi-FI" sz="1400" b="1" dirty="0" smtClean="0"/>
              <a:t>Ihminen / organisaatio / hallinto</a:t>
            </a:r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r>
              <a:rPr lang="fi-FI" sz="1400" b="1" dirty="0" smtClean="0"/>
              <a:t>Prosessi / palvelu</a:t>
            </a:r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r>
              <a:rPr lang="fi-FI" sz="1400" b="1" dirty="0" smtClean="0"/>
              <a:t>Teknologia</a:t>
            </a:r>
          </a:p>
          <a:p>
            <a:pPr marL="342900" indent="-342900">
              <a:buAutoNum type="arabicParenR"/>
            </a:pPr>
            <a:endParaRPr lang="fi-FI" sz="1400" dirty="0"/>
          </a:p>
        </p:txBody>
      </p:sp>
      <p:sp>
        <p:nvSpPr>
          <p:cNvPr id="76" name="Rectangle 75"/>
          <p:cNvSpPr/>
          <p:nvPr/>
        </p:nvSpPr>
        <p:spPr>
          <a:xfrm>
            <a:off x="7426296" y="1519562"/>
            <a:ext cx="977041" cy="533843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36000" tIns="36000" rIns="36000" bIns="36000" rtlCol="0" anchor="ctr" anchorCtr="0"/>
          <a:lstStyle/>
          <a:p>
            <a:pPr algn="ctr"/>
            <a:r>
              <a:rPr lang="fi-FI" sz="1200" b="1" dirty="0" smtClean="0"/>
              <a:t>E. Sijoita riski karttaan.</a:t>
            </a:r>
          </a:p>
          <a:p>
            <a:pPr algn="ctr"/>
            <a:r>
              <a:rPr lang="fi-FI" sz="1200" b="1" dirty="0" smtClean="0"/>
              <a:t> </a:t>
            </a:r>
            <a:endParaRPr lang="fi-FI" sz="1200" dirty="0" smtClean="0"/>
          </a:p>
          <a:p>
            <a:pPr algn="ctr"/>
            <a:r>
              <a:rPr lang="fi-FI" sz="1100" u="sng" dirty="0" smtClean="0"/>
              <a:t>Valitse </a:t>
            </a:r>
            <a:r>
              <a:rPr lang="fi-FI" sz="1100" u="sng" dirty="0" err="1" smtClean="0"/>
              <a:t>todennäköi</a:t>
            </a:r>
            <a:r>
              <a:rPr lang="fi-FI" sz="1100" u="sng" dirty="0" smtClean="0"/>
              <a:t>-syysluokka</a:t>
            </a:r>
            <a:r>
              <a:rPr lang="fi-FI" sz="1100" dirty="0" smtClean="0"/>
              <a:t> suhteessa historiaan (onko riski toteutunut aikaisemmin / kuinka usein?) ja olemassa olevien kontrollien  tehokkuuteen. </a:t>
            </a:r>
          </a:p>
          <a:p>
            <a:pPr algn="ctr"/>
            <a:endParaRPr lang="fi-FI" sz="1100" dirty="0" smtClean="0"/>
          </a:p>
          <a:p>
            <a:pPr algn="ctr"/>
            <a:r>
              <a:rPr lang="fi-FI" sz="1100" u="sng" dirty="0" smtClean="0"/>
              <a:t>Valitse vaikutuksen luokka</a:t>
            </a:r>
            <a:r>
              <a:rPr lang="fi-FI" sz="1100" b="1" dirty="0" smtClean="0"/>
              <a:t> </a:t>
            </a:r>
            <a:r>
              <a:rPr lang="fi-FI" sz="1100" dirty="0" smtClean="0"/>
              <a:t>suhteessa omaisuuden arvoon tai tavoitteen tärkeyteen.</a:t>
            </a:r>
            <a:endParaRPr lang="fi-FI" sz="1100" dirty="0"/>
          </a:p>
        </p:txBody>
      </p:sp>
      <p:graphicFrame>
        <p:nvGraphicFramePr>
          <p:cNvPr id="77" name="Table 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505316"/>
              </p:ext>
            </p:extLst>
          </p:nvPr>
        </p:nvGraphicFramePr>
        <p:xfrm>
          <a:off x="8403338" y="1525957"/>
          <a:ext cx="3781405" cy="37030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6281"/>
                <a:gridCol w="756281"/>
                <a:gridCol w="756281"/>
                <a:gridCol w="756281"/>
                <a:gridCol w="756281"/>
              </a:tblGrid>
              <a:tr h="72550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Lähes varma</a:t>
                      </a:r>
                      <a:br>
                        <a:rPr lang="fi-FI" sz="900" dirty="0" smtClean="0">
                          <a:latin typeface="+mn-lt"/>
                        </a:rPr>
                      </a:br>
                      <a:r>
                        <a:rPr lang="fi-FI" sz="900" dirty="0" smtClean="0">
                          <a:latin typeface="+mn-lt"/>
                        </a:rPr>
                        <a:t>(4)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72550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Toden-näköinen</a:t>
                      </a:r>
                      <a:br>
                        <a:rPr lang="fi-FI" sz="900" dirty="0" smtClean="0">
                          <a:latin typeface="+mn-lt"/>
                        </a:rPr>
                      </a:br>
                      <a:r>
                        <a:rPr lang="fi-FI" sz="900" dirty="0" smtClean="0">
                          <a:latin typeface="+mn-lt"/>
                        </a:rPr>
                        <a:t>(3)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72550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err="1" smtClean="0">
                          <a:latin typeface="+mn-lt"/>
                        </a:rPr>
                        <a:t>Mahdol</a:t>
                      </a:r>
                      <a:r>
                        <a:rPr lang="fi-FI" sz="900" dirty="0" smtClean="0">
                          <a:latin typeface="+mn-lt"/>
                        </a:rPr>
                        <a:t>-linen</a:t>
                      </a:r>
                      <a:br>
                        <a:rPr lang="fi-FI" sz="900" dirty="0" smtClean="0">
                          <a:latin typeface="+mn-lt"/>
                        </a:rPr>
                      </a:br>
                      <a:r>
                        <a:rPr lang="fi-FI" sz="900" dirty="0" smtClean="0">
                          <a:latin typeface="+mn-lt"/>
                        </a:rPr>
                        <a:t>(2)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72550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Epätoden-näköinen (1)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80105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(</a:t>
                      </a:r>
                      <a:r>
                        <a:rPr lang="fi-FI" sz="900" dirty="0" smtClean="0">
                          <a:latin typeface="+mn-lt"/>
                          <a:sym typeface="Wingdings" panose="05000000000000000000" pitchFamily="2" charset="2"/>
                        </a:rPr>
                        <a:t></a:t>
                      </a:r>
                      <a:r>
                        <a:rPr lang="fi-FI" sz="900" dirty="0" smtClean="0">
                          <a:latin typeface="+mn-lt"/>
                        </a:rPr>
                        <a:t>) Toden-näköisyys</a:t>
                      </a:r>
                    </a:p>
                    <a:p>
                      <a:pPr algn="r"/>
                      <a:r>
                        <a:rPr lang="fi-FI" sz="900" dirty="0" smtClean="0">
                          <a:latin typeface="+mn-lt"/>
                        </a:rPr>
                        <a:t>Vaikutus</a:t>
                      </a:r>
                      <a:r>
                        <a:rPr lang="fi-FI" sz="900" baseline="0" dirty="0" smtClean="0">
                          <a:latin typeface="+mn-lt"/>
                        </a:rPr>
                        <a:t> </a:t>
                      </a:r>
                      <a:r>
                        <a:rPr lang="fi-FI" sz="900" dirty="0" smtClean="0">
                          <a:latin typeface="+mn-lt"/>
                        </a:rPr>
                        <a:t>(</a:t>
                      </a:r>
                      <a:r>
                        <a:rPr lang="fi-FI" sz="900" dirty="0" smtClean="0">
                          <a:latin typeface="+mn-lt"/>
                          <a:sym typeface="Wingdings" panose="05000000000000000000" pitchFamily="2" charset="2"/>
                        </a:rPr>
                        <a:t>)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Vähäinen (1)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Kohta-lainen</a:t>
                      </a:r>
                      <a:br>
                        <a:rPr lang="fi-FI" sz="900" dirty="0" smtClean="0">
                          <a:latin typeface="+mn-lt"/>
                        </a:rPr>
                      </a:br>
                      <a:r>
                        <a:rPr lang="fi-FI" sz="900" dirty="0" smtClean="0">
                          <a:latin typeface="+mn-lt"/>
                        </a:rPr>
                        <a:t>(2)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Merkittävä (3)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Kriittinen (4)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7" name="Rectangle 86"/>
          <p:cNvSpPr/>
          <p:nvPr/>
        </p:nvSpPr>
        <p:spPr>
          <a:xfrm>
            <a:off x="7417203" y="-7256"/>
            <a:ext cx="4774798" cy="6857541"/>
          </a:xfrm>
          <a:prstGeom prst="rect">
            <a:avLst/>
          </a:prstGeom>
          <a:solidFill>
            <a:schemeClr val="tx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2" name="Rectangle 61"/>
          <p:cNvSpPr/>
          <p:nvPr/>
        </p:nvSpPr>
        <p:spPr>
          <a:xfrm>
            <a:off x="-9094" y="4248791"/>
            <a:ext cx="7440565" cy="2601493"/>
          </a:xfrm>
          <a:prstGeom prst="rect">
            <a:avLst/>
          </a:prstGeom>
          <a:solidFill>
            <a:schemeClr val="tx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8" name="Rectangle 77"/>
          <p:cNvSpPr/>
          <p:nvPr/>
        </p:nvSpPr>
        <p:spPr>
          <a:xfrm>
            <a:off x="2580" y="-12640"/>
            <a:ext cx="7440565" cy="1512050"/>
          </a:xfrm>
          <a:prstGeom prst="rect">
            <a:avLst/>
          </a:prstGeom>
          <a:solidFill>
            <a:schemeClr val="tx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9" name="TextBox 78"/>
          <p:cNvSpPr txBox="1"/>
          <p:nvPr/>
        </p:nvSpPr>
        <p:spPr>
          <a:xfrm rot="1762056">
            <a:off x="3850326" y="3791378"/>
            <a:ext cx="4550093" cy="794802"/>
          </a:xfrm>
          <a:prstGeom prst="leftArrow">
            <a:avLst/>
          </a:prstGeom>
          <a:solidFill>
            <a:srgbClr val="FF0000"/>
          </a:solidFill>
        </p:spPr>
        <p:txBody>
          <a:bodyPr vert="horz" wrap="square" rtlCol="0">
            <a:spAutoFit/>
          </a:bodyPr>
          <a:lstStyle/>
          <a:p>
            <a:r>
              <a:rPr lang="fi-FI" sz="2000" dirty="0" smtClean="0">
                <a:solidFill>
                  <a:schemeClr val="bg1"/>
                </a:solidFill>
              </a:rPr>
              <a:t>Arviointivuorossa vaikutukset</a:t>
            </a:r>
          </a:p>
        </p:txBody>
      </p:sp>
    </p:spTree>
    <p:extLst>
      <p:ext uri="{BB962C8B-B14F-4D97-AF65-F5344CB8AC3E}">
        <p14:creationId xmlns:p14="http://schemas.microsoft.com/office/powerpoint/2010/main" val="231446776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891516" y="52308"/>
            <a:ext cx="5263118" cy="957785"/>
          </a:xfrm>
        </p:spPr>
        <p:txBody>
          <a:bodyPr>
            <a:normAutofit/>
          </a:bodyPr>
          <a:lstStyle/>
          <a:p>
            <a:r>
              <a:rPr lang="fi-FI" dirty="0" smtClean="0"/>
              <a:t>Tietoriskien syitä</a:t>
            </a:r>
            <a:endParaRPr lang="fi-FI" dirty="0"/>
          </a:p>
        </p:txBody>
      </p:sp>
      <p:sp>
        <p:nvSpPr>
          <p:cNvPr id="29" name="Alatunnisteen paikkamerkki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>
                <a:solidFill>
                  <a:schemeClr val="bg1">
                    <a:lumMod val="50000"/>
                  </a:schemeClr>
                </a:solidFill>
              </a:rPr>
              <a:t>JUHTA tietoriskienhallinta 2. työpaja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51574" y="130684"/>
            <a:ext cx="9949356" cy="6225666"/>
            <a:chOff x="1140402" y="694210"/>
            <a:chExt cx="8451049" cy="5627470"/>
          </a:xfrm>
        </p:grpSpPr>
        <p:sp>
          <p:nvSpPr>
            <p:cNvPr id="6" name="Pyöristetty suorakulmio 5"/>
            <p:cNvSpPr/>
            <p:nvPr/>
          </p:nvSpPr>
          <p:spPr>
            <a:xfrm>
              <a:off x="1140402" y="2579227"/>
              <a:ext cx="8451049" cy="113385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r>
                <a:rPr lang="fi-FI" sz="1600" dirty="0"/>
                <a:t>Ratkaisujen</a:t>
              </a:r>
              <a:br>
                <a:rPr lang="fi-FI" sz="1600" dirty="0"/>
              </a:br>
              <a:r>
                <a:rPr lang="fi-FI" sz="1600" dirty="0"/>
                <a:t>hallinta</a:t>
              </a:r>
            </a:p>
          </p:txBody>
        </p:sp>
        <p:sp>
          <p:nvSpPr>
            <p:cNvPr id="23" name="Pyöristetty suorakulmio 22"/>
            <p:cNvSpPr/>
            <p:nvPr/>
          </p:nvSpPr>
          <p:spPr>
            <a:xfrm>
              <a:off x="3663741" y="2591930"/>
              <a:ext cx="900000" cy="108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i-FI" sz="1000" dirty="0" smtClean="0">
                  <a:latin typeface="Calibri" panose="020F0502020204030204" pitchFamily="34" charset="0"/>
                </a:rPr>
                <a:t>Toimimattomien </a:t>
              </a:r>
              <a:r>
                <a:rPr lang="fi-FI" sz="1000" dirty="0">
                  <a:latin typeface="Calibri" panose="020F0502020204030204" pitchFamily="34" charset="0"/>
                </a:rPr>
                <a:t>ideoiden tehtailu sekä strategisten ja pakollisten investointien priorisoinnin virhe </a:t>
              </a:r>
            </a:p>
          </p:txBody>
        </p:sp>
        <p:sp>
          <p:nvSpPr>
            <p:cNvPr id="43" name="Pyöristetty suorakulmio 42"/>
            <p:cNvSpPr/>
            <p:nvPr/>
          </p:nvSpPr>
          <p:spPr>
            <a:xfrm>
              <a:off x="4634283" y="2591931"/>
              <a:ext cx="900000" cy="108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i-FI" sz="1000" dirty="0">
                  <a:latin typeface="Calibri" panose="020F0502020204030204" pitchFamily="34" charset="0"/>
                </a:rPr>
                <a:t>Digitalisoinnin kyvykkyyksien kalleus ja osaamisen puute</a:t>
              </a:r>
            </a:p>
          </p:txBody>
        </p:sp>
        <p:sp>
          <p:nvSpPr>
            <p:cNvPr id="47" name="Pyöristetty suorakulmio 46"/>
            <p:cNvSpPr/>
            <p:nvPr/>
          </p:nvSpPr>
          <p:spPr>
            <a:xfrm>
              <a:off x="5604825" y="2591932"/>
              <a:ext cx="900000" cy="108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i-FI" sz="1000" dirty="0">
                  <a:latin typeface="Calibri" panose="020F0502020204030204" pitchFamily="34" charset="0"/>
                </a:rPr>
                <a:t>Uuden teknologian </a:t>
              </a:r>
              <a:r>
                <a:rPr lang="fi-FI" sz="1000" dirty="0" err="1" smtClean="0">
                  <a:latin typeface="Calibri" panose="020F0502020204030204" pitchFamily="34" charset="0"/>
                </a:rPr>
                <a:t>mahdollisuuk-sien</a:t>
              </a:r>
              <a:r>
                <a:rPr lang="fi-FI" sz="1000" dirty="0" smtClean="0">
                  <a:latin typeface="Calibri" panose="020F0502020204030204" pitchFamily="34" charset="0"/>
                </a:rPr>
                <a:t> </a:t>
              </a:r>
              <a:r>
                <a:rPr lang="fi-FI" sz="1000" dirty="0">
                  <a:latin typeface="Calibri" panose="020F0502020204030204" pitchFamily="34" charset="0"/>
                </a:rPr>
                <a:t>huomiotta jättäminen</a:t>
              </a:r>
            </a:p>
          </p:txBody>
        </p:sp>
        <p:sp>
          <p:nvSpPr>
            <p:cNvPr id="51" name="Pyöristetty suorakulmio 50"/>
            <p:cNvSpPr/>
            <p:nvPr/>
          </p:nvSpPr>
          <p:spPr>
            <a:xfrm>
              <a:off x="6575367" y="2591933"/>
              <a:ext cx="900000" cy="108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i-FI" sz="1000" dirty="0">
                  <a:latin typeface="Calibri" panose="020F0502020204030204" pitchFamily="34" charset="0"/>
                </a:rPr>
                <a:t>Kehityksen suunnittelun ja toteutuksen virheet sekä uskalluksen puute lopettaa toimimattomat hankkeet</a:t>
              </a:r>
            </a:p>
          </p:txBody>
        </p:sp>
        <p:sp>
          <p:nvSpPr>
            <p:cNvPr id="55" name="Pyöristetty suorakulmio 54"/>
            <p:cNvSpPr/>
            <p:nvPr/>
          </p:nvSpPr>
          <p:spPr>
            <a:xfrm>
              <a:off x="7545909" y="2591934"/>
              <a:ext cx="900000" cy="108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i-FI" sz="1000" dirty="0">
                  <a:latin typeface="Calibri" panose="020F0502020204030204" pitchFamily="34" charset="0"/>
                </a:rPr>
                <a:t>Toimintojen, aikataulun, kustannuksien, laadun ja tietoturvan kompromissit ja pattitilanteet</a:t>
              </a:r>
            </a:p>
          </p:txBody>
        </p:sp>
        <p:sp>
          <p:nvSpPr>
            <p:cNvPr id="59" name="Pyöristetty suorakulmio 58"/>
            <p:cNvSpPr/>
            <p:nvPr/>
          </p:nvSpPr>
          <p:spPr>
            <a:xfrm>
              <a:off x="8516451" y="2591935"/>
              <a:ext cx="900000" cy="108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i-FI" sz="1000" dirty="0">
                  <a:latin typeface="Calibri" panose="020F0502020204030204" pitchFamily="34" charset="0"/>
                </a:rPr>
                <a:t>Riskipohjaisten tietosuoja- ja tietoturva-vaatimuksien huomiotta jättäminen</a:t>
              </a:r>
            </a:p>
          </p:txBody>
        </p:sp>
        <p:sp>
          <p:nvSpPr>
            <p:cNvPr id="4" name="Pyöristetty suorakulmio 3"/>
            <p:cNvSpPr/>
            <p:nvPr/>
          </p:nvSpPr>
          <p:spPr>
            <a:xfrm>
              <a:off x="1140402" y="1361941"/>
              <a:ext cx="8451049" cy="1133856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r>
                <a:rPr lang="fi-FI" sz="1600" dirty="0"/>
                <a:t>Strategia ja </a:t>
              </a:r>
              <a:br>
                <a:rPr lang="fi-FI" sz="1600" dirty="0"/>
              </a:br>
              <a:r>
                <a:rPr lang="fi-FI" sz="1600" dirty="0"/>
                <a:t>hallinto</a:t>
              </a:r>
            </a:p>
          </p:txBody>
        </p:sp>
        <p:sp>
          <p:nvSpPr>
            <p:cNvPr id="5" name="Pyöristetty suorakulmio 4"/>
            <p:cNvSpPr/>
            <p:nvPr/>
          </p:nvSpPr>
          <p:spPr>
            <a:xfrm>
              <a:off x="1140402" y="3807393"/>
              <a:ext cx="8451049" cy="1133856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r>
                <a:rPr lang="fi-FI" sz="1600" dirty="0"/>
                <a:t>Toimittajien</a:t>
              </a:r>
              <a:br>
                <a:rPr lang="fi-FI" sz="1600" dirty="0"/>
              </a:br>
              <a:r>
                <a:rPr lang="fi-FI" sz="1600" dirty="0"/>
                <a:t>hallinta</a:t>
              </a:r>
            </a:p>
          </p:txBody>
        </p:sp>
        <p:sp>
          <p:nvSpPr>
            <p:cNvPr id="7" name="Pyöristetty suorakulmio 6"/>
            <p:cNvSpPr/>
            <p:nvPr/>
          </p:nvSpPr>
          <p:spPr>
            <a:xfrm>
              <a:off x="1140402" y="5040721"/>
              <a:ext cx="8451049" cy="1133856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r>
                <a:rPr lang="fi-FI" sz="1600" dirty="0"/>
                <a:t>Palveluiden</a:t>
              </a:r>
              <a:br>
                <a:rPr lang="fi-FI" sz="1600" dirty="0"/>
              </a:br>
              <a:r>
                <a:rPr lang="fi-FI" sz="1600" dirty="0"/>
                <a:t>hallinta</a:t>
              </a:r>
            </a:p>
          </p:txBody>
        </p:sp>
        <p:sp>
          <p:nvSpPr>
            <p:cNvPr id="8" name="Pyöristetty suorakulmio 7"/>
            <p:cNvSpPr/>
            <p:nvPr/>
          </p:nvSpPr>
          <p:spPr>
            <a:xfrm>
              <a:off x="2227395" y="694210"/>
              <a:ext cx="1366767" cy="5627470"/>
            </a:xfrm>
            <a:prstGeom prst="roundRect">
              <a:avLst/>
            </a:prstGeom>
            <a:solidFill>
              <a:srgbClr val="FF0000">
                <a:alpha val="7000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fi-FI" sz="1600" dirty="0"/>
                <a:t>Asiakkaan hallinta</a:t>
              </a:r>
            </a:p>
          </p:txBody>
        </p:sp>
        <p:sp>
          <p:nvSpPr>
            <p:cNvPr id="18" name="Pyöristetty suorakulmio 17"/>
            <p:cNvSpPr/>
            <p:nvPr/>
          </p:nvSpPr>
          <p:spPr>
            <a:xfrm>
              <a:off x="3663741" y="3843996"/>
              <a:ext cx="900000" cy="108000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i-FI" sz="1050" dirty="0">
                  <a:latin typeface="Calibri" panose="020F0502020204030204" pitchFamily="34" charset="0"/>
                </a:rPr>
                <a:t>Epärealistinen hankinta-strategia ja ylimitoitetut tavoitteet</a:t>
              </a:r>
            </a:p>
          </p:txBody>
        </p:sp>
        <p:sp>
          <p:nvSpPr>
            <p:cNvPr id="28" name="Pyöristetty suorakulmio 27"/>
            <p:cNvSpPr/>
            <p:nvPr/>
          </p:nvSpPr>
          <p:spPr>
            <a:xfrm>
              <a:off x="3663741" y="5071014"/>
              <a:ext cx="900000" cy="10800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i-FI" sz="1100" dirty="0">
                  <a:latin typeface="Calibri" panose="020F0502020204030204" pitchFamily="34" charset="0"/>
                </a:rPr>
                <a:t>Järjestelmien, ympäristön ja palveluiden vanhuus ja elinkaaren venyttäminen</a:t>
              </a:r>
            </a:p>
          </p:txBody>
        </p:sp>
        <p:sp>
          <p:nvSpPr>
            <p:cNvPr id="40" name="Pyöristetty suorakulmio 39"/>
            <p:cNvSpPr/>
            <p:nvPr/>
          </p:nvSpPr>
          <p:spPr>
            <a:xfrm>
              <a:off x="3663741" y="1390912"/>
              <a:ext cx="900000" cy="1080000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i-FI" sz="1050" dirty="0">
                  <a:latin typeface="Calibri" panose="020F0502020204030204" pitchFamily="34" charset="0"/>
                </a:rPr>
                <a:t>Ohjauksen ja strategisten tavoitteiden mahdottomuus ja virheellisiä  päätöksiä</a:t>
              </a:r>
            </a:p>
          </p:txBody>
        </p:sp>
        <p:sp>
          <p:nvSpPr>
            <p:cNvPr id="41" name="Pyöristetty suorakulmio 40"/>
            <p:cNvSpPr/>
            <p:nvPr/>
          </p:nvSpPr>
          <p:spPr>
            <a:xfrm>
              <a:off x="2297091" y="1382860"/>
              <a:ext cx="1227372" cy="1080000"/>
            </a:xfrm>
            <a:prstGeom prst="roundRect">
              <a:avLst/>
            </a:prstGeom>
            <a:solidFill>
              <a:srgbClr val="FFCCCC">
                <a:alpha val="74902"/>
              </a:srgb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i-FI" sz="1100" dirty="0">
                  <a:latin typeface="Calibri" panose="020F0502020204030204" pitchFamily="34" charset="0"/>
                </a:rPr>
                <a:t>Luottamuspula, </a:t>
              </a:r>
              <a:r>
                <a:rPr lang="fi-FI" sz="1100" dirty="0" smtClean="0">
                  <a:latin typeface="Calibri" panose="020F0502020204030204" pitchFamily="34" charset="0"/>
                </a:rPr>
                <a:t>yksiköiden välisen </a:t>
              </a:r>
              <a:r>
                <a:rPr lang="fi-FI" sz="1100" dirty="0">
                  <a:latin typeface="Calibri" panose="020F0502020204030204" pitchFamily="34" charset="0"/>
                </a:rPr>
                <a:t>painotuksen epätasapaino ja niukkuuden jakaminen.</a:t>
              </a:r>
            </a:p>
          </p:txBody>
        </p:sp>
        <p:sp>
          <p:nvSpPr>
            <p:cNvPr id="42" name="Pyöristetty suorakulmio 41"/>
            <p:cNvSpPr/>
            <p:nvPr/>
          </p:nvSpPr>
          <p:spPr>
            <a:xfrm>
              <a:off x="4634283" y="3843997"/>
              <a:ext cx="900000" cy="108000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i-FI" sz="1050" dirty="0">
                  <a:latin typeface="Calibri" panose="020F0502020204030204" pitchFamily="34" charset="0"/>
                </a:rPr>
                <a:t>Hankinnan kiire sekä virheet suunnittelussa, kilpailutuksessa ja valinnassa</a:t>
              </a:r>
            </a:p>
          </p:txBody>
        </p:sp>
        <p:sp>
          <p:nvSpPr>
            <p:cNvPr id="44" name="Pyöristetty suorakulmio 43"/>
            <p:cNvSpPr/>
            <p:nvPr/>
          </p:nvSpPr>
          <p:spPr>
            <a:xfrm>
              <a:off x="4634283" y="5071015"/>
              <a:ext cx="900000" cy="10800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i-FI" sz="1100" dirty="0">
                  <a:latin typeface="Calibri" panose="020F0502020204030204" pitchFamily="34" charset="0"/>
                </a:rPr>
                <a:t>Järjestelmien, ympäristön ja palveluiden </a:t>
              </a:r>
              <a:r>
                <a:rPr lang="fi-FI" sz="1100" dirty="0" smtClean="0">
                  <a:latin typeface="Calibri" panose="020F0502020204030204" pitchFamily="34" charset="0"/>
                </a:rPr>
                <a:t>soveltumat-</a:t>
              </a:r>
              <a:r>
                <a:rPr lang="fi-FI" sz="1100" dirty="0" err="1" smtClean="0">
                  <a:latin typeface="Calibri" panose="020F0502020204030204" pitchFamily="34" charset="0"/>
                </a:rPr>
                <a:t>tomuus</a:t>
              </a:r>
              <a:r>
                <a:rPr lang="fi-FI" sz="1100" dirty="0">
                  <a:latin typeface="Calibri" panose="020F0502020204030204" pitchFamily="34" charset="0"/>
                </a:rPr>
                <a:t>, hitaus ja häiriöt</a:t>
              </a:r>
            </a:p>
          </p:txBody>
        </p:sp>
        <p:sp>
          <p:nvSpPr>
            <p:cNvPr id="45" name="Pyöristetty suorakulmio 44"/>
            <p:cNvSpPr/>
            <p:nvPr/>
          </p:nvSpPr>
          <p:spPr>
            <a:xfrm>
              <a:off x="4634283" y="1390913"/>
              <a:ext cx="900000" cy="1080000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i-FI" sz="1050" dirty="0">
                  <a:latin typeface="Calibri" panose="020F0502020204030204" pitchFamily="34" charset="0"/>
                </a:rPr>
                <a:t>Epäsopiva tai tehoton toimintamalli ja prosessi</a:t>
              </a:r>
            </a:p>
          </p:txBody>
        </p:sp>
        <p:sp>
          <p:nvSpPr>
            <p:cNvPr id="46" name="Pyöristetty suorakulmio 45"/>
            <p:cNvSpPr/>
            <p:nvPr/>
          </p:nvSpPr>
          <p:spPr>
            <a:xfrm>
              <a:off x="5604825" y="3843998"/>
              <a:ext cx="900000" cy="108000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i-FI" sz="1050" dirty="0">
                  <a:latin typeface="Calibri" panose="020F0502020204030204" pitchFamily="34" charset="0"/>
                </a:rPr>
                <a:t>Yhteistyön vaikeudet tai ongelmat ja muutoksen hitaus</a:t>
              </a:r>
            </a:p>
          </p:txBody>
        </p:sp>
        <p:sp>
          <p:nvSpPr>
            <p:cNvPr id="48" name="Pyöristetty suorakulmio 47"/>
            <p:cNvSpPr/>
            <p:nvPr/>
          </p:nvSpPr>
          <p:spPr>
            <a:xfrm>
              <a:off x="5604825" y="5071016"/>
              <a:ext cx="900000" cy="10800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i-FI" sz="1100" dirty="0">
                  <a:latin typeface="Calibri" panose="020F0502020204030204" pitchFamily="34" charset="0"/>
                </a:rPr>
                <a:t>Järjestelmien, ympäristön ja palveluiden jäykkyys ja </a:t>
              </a:r>
              <a:r>
                <a:rPr lang="fi-FI" sz="1100" dirty="0" smtClean="0">
                  <a:latin typeface="Calibri" panose="020F0502020204030204" pitchFamily="34" charset="0"/>
                </a:rPr>
                <a:t>kehittymät-</a:t>
              </a:r>
              <a:r>
                <a:rPr lang="fi-FI" sz="1100" dirty="0" err="1" smtClean="0">
                  <a:latin typeface="Calibri" panose="020F0502020204030204" pitchFamily="34" charset="0"/>
                </a:rPr>
                <a:t>tömyys</a:t>
              </a:r>
              <a:endParaRPr lang="fi-FI" sz="1100" dirty="0">
                <a:latin typeface="Calibri" panose="020F0502020204030204" pitchFamily="34" charset="0"/>
              </a:endParaRPr>
            </a:p>
          </p:txBody>
        </p:sp>
        <p:sp>
          <p:nvSpPr>
            <p:cNvPr id="49" name="Pyöristetty suorakulmio 48"/>
            <p:cNvSpPr/>
            <p:nvPr/>
          </p:nvSpPr>
          <p:spPr>
            <a:xfrm>
              <a:off x="5604825" y="1390914"/>
              <a:ext cx="900000" cy="1080000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i-FI" sz="1050" dirty="0">
                  <a:latin typeface="Calibri" panose="020F0502020204030204" pitchFamily="34" charset="0"/>
                </a:rPr>
                <a:t>Muutosahneus ja -vastustus</a:t>
              </a:r>
            </a:p>
          </p:txBody>
        </p:sp>
        <p:sp>
          <p:nvSpPr>
            <p:cNvPr id="50" name="Pyöristetty suorakulmio 49"/>
            <p:cNvSpPr/>
            <p:nvPr/>
          </p:nvSpPr>
          <p:spPr>
            <a:xfrm>
              <a:off x="6575367" y="3843999"/>
              <a:ext cx="900000" cy="108000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i-FI" sz="1050" dirty="0">
                  <a:latin typeface="Calibri" panose="020F0502020204030204" pitchFamily="34" charset="0"/>
                </a:rPr>
                <a:t>Liian tiukka tai löysä toimittajan hallinta</a:t>
              </a:r>
            </a:p>
          </p:txBody>
        </p:sp>
        <p:sp>
          <p:nvSpPr>
            <p:cNvPr id="52" name="Pyöristetty suorakulmio 51"/>
            <p:cNvSpPr/>
            <p:nvPr/>
          </p:nvSpPr>
          <p:spPr>
            <a:xfrm>
              <a:off x="6575367" y="5071017"/>
              <a:ext cx="900000" cy="10800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ts val="1000"/>
                </a:lnSpc>
              </a:pPr>
              <a:r>
                <a:rPr lang="fi-FI" sz="1100" dirty="0">
                  <a:latin typeface="Calibri" panose="020F0502020204030204" pitchFamily="34" charset="0"/>
                </a:rPr>
                <a:t>Järjestelmien, ympäristön ja palveluiden hallinnan ja ylläpidon kompleksisuus </a:t>
              </a:r>
              <a:r>
                <a:rPr lang="fi-FI" sz="1100" dirty="0" smtClean="0">
                  <a:latin typeface="Calibri" panose="020F0502020204030204" pitchFamily="34" charset="0"/>
                </a:rPr>
                <a:t>monitoimittajaympäristössä</a:t>
              </a:r>
              <a:endParaRPr lang="fi-FI" sz="1100" dirty="0">
                <a:latin typeface="Calibri" panose="020F0502020204030204" pitchFamily="34" charset="0"/>
              </a:endParaRPr>
            </a:p>
          </p:txBody>
        </p:sp>
        <p:sp>
          <p:nvSpPr>
            <p:cNvPr id="53" name="Pyöristetty suorakulmio 52"/>
            <p:cNvSpPr/>
            <p:nvPr/>
          </p:nvSpPr>
          <p:spPr>
            <a:xfrm>
              <a:off x="6575367" y="1390915"/>
              <a:ext cx="900000" cy="1080000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i-FI" sz="1050" dirty="0">
                  <a:latin typeface="Calibri" panose="020F0502020204030204" pitchFamily="34" charset="0"/>
                </a:rPr>
                <a:t>Resurssien niukkuus ja motivaation tai osaamisen puute</a:t>
              </a:r>
            </a:p>
          </p:txBody>
        </p:sp>
        <p:sp>
          <p:nvSpPr>
            <p:cNvPr id="54" name="Pyöristetty suorakulmio 53"/>
            <p:cNvSpPr/>
            <p:nvPr/>
          </p:nvSpPr>
          <p:spPr>
            <a:xfrm>
              <a:off x="7545909" y="3844000"/>
              <a:ext cx="900000" cy="108000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i-FI" sz="1050" dirty="0">
                  <a:latin typeface="Calibri" panose="020F0502020204030204" pitchFamily="34" charset="0"/>
                </a:rPr>
                <a:t>Sopimus ristiriidat,  toimitus-ongelmat ja hidas ratkaiseminen</a:t>
              </a:r>
            </a:p>
          </p:txBody>
        </p:sp>
        <p:sp>
          <p:nvSpPr>
            <p:cNvPr id="56" name="Pyöristetty suorakulmio 55"/>
            <p:cNvSpPr/>
            <p:nvPr/>
          </p:nvSpPr>
          <p:spPr>
            <a:xfrm>
              <a:off x="7545909" y="5071018"/>
              <a:ext cx="900000" cy="10800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i-FI" sz="1100" dirty="0">
                  <a:latin typeface="Calibri" panose="020F0502020204030204" pitchFamily="34" charset="0"/>
                </a:rPr>
                <a:t>Muutoksien seurauksien </a:t>
              </a:r>
              <a:r>
                <a:rPr lang="fi-FI" sz="1100" dirty="0" smtClean="0">
                  <a:latin typeface="Calibri" panose="020F0502020204030204" pitchFamily="34" charset="0"/>
                </a:rPr>
                <a:t>ymmärtämät-</a:t>
              </a:r>
              <a:r>
                <a:rPr lang="fi-FI" sz="1100" dirty="0" err="1" smtClean="0">
                  <a:latin typeface="Calibri" panose="020F0502020204030204" pitchFamily="34" charset="0"/>
                </a:rPr>
                <a:t>tömyys</a:t>
              </a:r>
              <a:r>
                <a:rPr lang="fi-FI" sz="1100" dirty="0" smtClean="0">
                  <a:latin typeface="Calibri" panose="020F0502020204030204" pitchFamily="34" charset="0"/>
                </a:rPr>
                <a:t> </a:t>
              </a:r>
              <a:r>
                <a:rPr lang="fi-FI" sz="1100" dirty="0">
                  <a:latin typeface="Calibri" panose="020F0502020204030204" pitchFamily="34" charset="0"/>
                </a:rPr>
                <a:t>ja inhimilliset virheet</a:t>
              </a:r>
            </a:p>
          </p:txBody>
        </p:sp>
        <p:sp>
          <p:nvSpPr>
            <p:cNvPr id="57" name="Pyöristetty suorakulmio 56"/>
            <p:cNvSpPr/>
            <p:nvPr/>
          </p:nvSpPr>
          <p:spPr>
            <a:xfrm>
              <a:off x="7545909" y="1390916"/>
              <a:ext cx="900000" cy="1080000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i-FI" sz="1050" dirty="0">
                  <a:latin typeface="Calibri" panose="020F0502020204030204" pitchFamily="34" charset="0"/>
                </a:rPr>
                <a:t>Teoreettinen ja arjesta irrallinen arkkitehtuuri</a:t>
              </a:r>
            </a:p>
          </p:txBody>
        </p:sp>
        <p:sp>
          <p:nvSpPr>
            <p:cNvPr id="58" name="Pyöristetty suorakulmio 57"/>
            <p:cNvSpPr/>
            <p:nvPr/>
          </p:nvSpPr>
          <p:spPr>
            <a:xfrm>
              <a:off x="8516451" y="3844001"/>
              <a:ext cx="900000" cy="108000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i-FI" sz="1050" dirty="0">
                  <a:latin typeface="Calibri" panose="020F0502020204030204" pitchFamily="34" charset="0"/>
                </a:rPr>
                <a:t>Yhteisen riskien hallinnan, jatkuvuuden varmistamisen  ja tietoturvan puutteet</a:t>
              </a:r>
            </a:p>
          </p:txBody>
        </p:sp>
        <p:sp>
          <p:nvSpPr>
            <p:cNvPr id="60" name="Pyöristetty suorakulmio 59"/>
            <p:cNvSpPr/>
            <p:nvPr/>
          </p:nvSpPr>
          <p:spPr>
            <a:xfrm>
              <a:off x="8516451" y="5071019"/>
              <a:ext cx="900000" cy="10800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i-FI" sz="1100" dirty="0">
                  <a:latin typeface="Calibri" panose="020F0502020204030204" pitchFamily="34" charset="0"/>
                </a:rPr>
                <a:t>Ei havaita tietosuoja-loukkauksia ja tietoturva-rikkomuksia eikä reagoida niihin</a:t>
              </a:r>
            </a:p>
          </p:txBody>
        </p:sp>
        <p:sp>
          <p:nvSpPr>
            <p:cNvPr id="61" name="Pyöristetty suorakulmio 60"/>
            <p:cNvSpPr/>
            <p:nvPr/>
          </p:nvSpPr>
          <p:spPr>
            <a:xfrm>
              <a:off x="8516451" y="1390917"/>
              <a:ext cx="900000" cy="1080000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i-FI" sz="1050" dirty="0">
                  <a:latin typeface="Calibri" panose="020F0502020204030204" pitchFamily="34" charset="0"/>
                </a:rPr>
                <a:t>Riskisokeus. Ei jatkuvuus-valmiutta. Tehoton ja häiritsevä tietoturva ja tietosuoja.</a:t>
              </a:r>
            </a:p>
          </p:txBody>
        </p:sp>
        <p:sp>
          <p:nvSpPr>
            <p:cNvPr id="62" name="Pyöristetty suorakulmio 61"/>
            <p:cNvSpPr/>
            <p:nvPr/>
          </p:nvSpPr>
          <p:spPr>
            <a:xfrm>
              <a:off x="2297091" y="3837287"/>
              <a:ext cx="1227372" cy="1080000"/>
            </a:xfrm>
            <a:prstGeom prst="roundRect">
              <a:avLst/>
            </a:prstGeom>
            <a:solidFill>
              <a:srgbClr val="FFCCCC">
                <a:alpha val="74902"/>
              </a:srgb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i-FI" sz="1100" dirty="0">
                  <a:latin typeface="Calibri" panose="020F0502020204030204" pitchFamily="34" charset="0"/>
                </a:rPr>
                <a:t>Vaatimusmäärittelyn suppeus ja puutteet. Roolien ja vastuiden epäselvyys.</a:t>
              </a:r>
            </a:p>
          </p:txBody>
        </p:sp>
        <p:sp>
          <p:nvSpPr>
            <p:cNvPr id="64" name="Pyöristetty suorakulmio 63"/>
            <p:cNvSpPr/>
            <p:nvPr/>
          </p:nvSpPr>
          <p:spPr>
            <a:xfrm>
              <a:off x="2297091" y="5064502"/>
              <a:ext cx="1227372" cy="1080000"/>
            </a:xfrm>
            <a:prstGeom prst="roundRect">
              <a:avLst/>
            </a:prstGeom>
            <a:solidFill>
              <a:srgbClr val="FFCCCC">
                <a:alpha val="74902"/>
              </a:srgb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i-FI" sz="1100" dirty="0">
                  <a:latin typeface="Calibri" panose="020F0502020204030204" pitchFamily="34" charset="0"/>
                </a:rPr>
                <a:t>Asiakkaan ongelmien ja häiriöiden vakavuuden ymmärtämättömyys ja reagoimattomuus</a:t>
              </a:r>
            </a:p>
          </p:txBody>
        </p:sp>
        <p:sp>
          <p:nvSpPr>
            <p:cNvPr id="63" name="Pyöristetty suorakulmio 62"/>
            <p:cNvSpPr/>
            <p:nvPr/>
          </p:nvSpPr>
          <p:spPr>
            <a:xfrm>
              <a:off x="2297091" y="2610075"/>
              <a:ext cx="1227372" cy="1080000"/>
            </a:xfrm>
            <a:prstGeom prst="roundRect">
              <a:avLst/>
            </a:prstGeom>
            <a:solidFill>
              <a:srgbClr val="FFCCCC">
                <a:alpha val="74902"/>
              </a:srgb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i-FI" sz="1100" dirty="0">
                  <a:latin typeface="Calibri" panose="020F0502020204030204" pitchFamily="34" charset="0"/>
                </a:rPr>
                <a:t>Epärealistiset odotukset, kehitystarpeiden ymmärtämättömyys ja toiminnan kehittämisen epäonnistuminen</a:t>
              </a:r>
            </a:p>
          </p:txBody>
        </p:sp>
      </p:grpSp>
      <p:sp>
        <p:nvSpPr>
          <p:cNvPr id="38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7A70A89D-C953-410A-BEAC-558A1F3A0421}" type="datetime1">
              <a:rPr lang="fi-FI" smtClean="0"/>
              <a:t>17.8.2017</a:t>
            </a:fld>
            <a:endParaRPr lang="fi-FI" dirty="0"/>
          </a:p>
        </p:txBody>
      </p:sp>
      <p:sp>
        <p:nvSpPr>
          <p:cNvPr id="39" name="Content Placeholder 4"/>
          <p:cNvSpPr txBox="1">
            <a:spLocks/>
          </p:cNvSpPr>
          <p:nvPr/>
        </p:nvSpPr>
        <p:spPr>
          <a:xfrm>
            <a:off x="10696354" y="6262612"/>
            <a:ext cx="1440858" cy="531334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anchor="ctr" anchorCtr="1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fi-FI" sz="1100" dirty="0" smtClean="0">
                <a:solidFill>
                  <a:schemeClr val="accent6">
                    <a:lumMod val="50000"/>
                  </a:schemeClr>
                </a:solidFill>
              </a:rPr>
              <a:t>Esittäjän sovellus </a:t>
            </a:r>
            <a:br>
              <a:rPr lang="fi-FI" sz="110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fi-FI" sz="1100" dirty="0" smtClean="0">
                <a:solidFill>
                  <a:schemeClr val="accent6">
                    <a:lumMod val="50000"/>
                  </a:schemeClr>
                </a:solidFill>
              </a:rPr>
              <a:t>ICT standardista</a:t>
            </a:r>
            <a:endParaRPr lang="fi-FI" sz="11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23081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/>
          <p:cNvSpPr/>
          <p:nvPr/>
        </p:nvSpPr>
        <p:spPr>
          <a:xfrm>
            <a:off x="-7255" y="928915"/>
            <a:ext cx="12191999" cy="5805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i-FI" sz="1400" b="1" dirty="0" smtClean="0"/>
              <a:t>B. Valitse </a:t>
            </a:r>
            <a:r>
              <a:rPr lang="fi-FI" sz="1400" b="1" dirty="0"/>
              <a:t>harjoitusriski: </a:t>
            </a:r>
            <a:r>
              <a:rPr lang="fi-FI" sz="1400" i="1" dirty="0"/>
              <a:t>Tietoon ei pääse / Tieto vuotaa / Tieto on virheellistä / Tieto ei jalostu / Tieto ei ole käytettävissä</a:t>
            </a:r>
          </a:p>
        </p:txBody>
      </p:sp>
      <p:sp>
        <p:nvSpPr>
          <p:cNvPr id="65" name="Rectangle 64"/>
          <p:cNvSpPr/>
          <p:nvPr/>
        </p:nvSpPr>
        <p:spPr>
          <a:xfrm>
            <a:off x="-7255" y="-7255"/>
            <a:ext cx="12191999" cy="9361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36000" tIns="36000" rIns="36000" bIns="36000" rtlCol="0" anchor="ctr" anchorCtr="0"/>
          <a:lstStyle/>
          <a:p>
            <a:r>
              <a:rPr lang="fi-FI" sz="1400" b="1" dirty="0" smtClean="0"/>
              <a:t>A. Tiedon arvon ja/tai </a:t>
            </a:r>
            <a:br>
              <a:rPr lang="fi-FI" sz="1400" b="1" dirty="0" smtClean="0"/>
            </a:br>
            <a:r>
              <a:rPr lang="fi-FI" sz="1400" b="1" dirty="0" smtClean="0"/>
              <a:t>tavoitteiden tärkeyden</a:t>
            </a:r>
            <a:br>
              <a:rPr lang="fi-FI" sz="1400" b="1" dirty="0" smtClean="0"/>
            </a:br>
            <a:r>
              <a:rPr lang="fi-FI" sz="1400" b="1" dirty="0" smtClean="0"/>
              <a:t>kuvaus:</a:t>
            </a:r>
            <a:endParaRPr lang="fi-FI" sz="1400" dirty="0"/>
          </a:p>
        </p:txBody>
      </p:sp>
      <p:sp>
        <p:nvSpPr>
          <p:cNvPr id="66" name="Rectangle 65"/>
          <p:cNvSpPr/>
          <p:nvPr/>
        </p:nvSpPr>
        <p:spPr>
          <a:xfrm>
            <a:off x="8397241" y="5229045"/>
            <a:ext cx="3794760" cy="16212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36000" tIns="36000" rIns="36000" bIns="36000" rtlCol="0" anchor="t" anchorCtr="0"/>
          <a:lstStyle/>
          <a:p>
            <a:pPr algn="ctr"/>
            <a:r>
              <a:rPr lang="fi-FI" sz="1400" b="1" dirty="0" smtClean="0"/>
              <a:t>F. Piirrä karttaan riskinsietokyvyn ja </a:t>
            </a:r>
            <a:br>
              <a:rPr lang="fi-FI" sz="1400" b="1" dirty="0" smtClean="0"/>
            </a:br>
            <a:r>
              <a:rPr lang="fi-FI" sz="1400" b="1" dirty="0" smtClean="0"/>
              <a:t>riskinottohalun rajat ja määrittele ne:</a:t>
            </a:r>
            <a:endParaRPr lang="fi-FI" sz="1400" dirty="0"/>
          </a:p>
        </p:txBody>
      </p:sp>
      <p:sp>
        <p:nvSpPr>
          <p:cNvPr id="67" name="Rectangle 66"/>
          <p:cNvSpPr/>
          <p:nvPr/>
        </p:nvSpPr>
        <p:spPr>
          <a:xfrm>
            <a:off x="2580" y="1509485"/>
            <a:ext cx="7417204" cy="27292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36000" tIns="36000" rIns="36000" bIns="36000" rtlCol="0" anchor="t" anchorCtr="0"/>
          <a:lstStyle/>
          <a:p>
            <a:pPr algn="ctr"/>
            <a:r>
              <a:rPr lang="fi-FI" sz="1400" b="1" dirty="0" smtClean="0"/>
              <a:t>C. Kuvaa riskin vaikutuksia</a:t>
            </a:r>
          </a:p>
          <a:p>
            <a:pPr marL="342900" indent="-342900">
              <a:buAutoNum type="arabicParenR"/>
            </a:pPr>
            <a:r>
              <a:rPr lang="fi-FI" sz="1400" b="1" dirty="0" smtClean="0"/>
              <a:t>Toiminnalle (välitön operatiivinen)</a:t>
            </a:r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r>
              <a:rPr lang="fi-FI" sz="1400" b="1" dirty="0" smtClean="0"/>
              <a:t>Asiakkaalle</a:t>
            </a:r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r>
              <a:rPr lang="fi-FI" sz="1400" b="1" dirty="0" smtClean="0"/>
              <a:t>Koko organisaatiolle</a:t>
            </a:r>
          </a:p>
          <a:p>
            <a:pPr marL="342900" indent="-342900">
              <a:buAutoNum type="arabicParenR"/>
            </a:pPr>
            <a:endParaRPr lang="fi-FI" sz="1400" dirty="0"/>
          </a:p>
        </p:txBody>
      </p:sp>
      <p:sp>
        <p:nvSpPr>
          <p:cNvPr id="68" name="Rectangle 67"/>
          <p:cNvSpPr/>
          <p:nvPr/>
        </p:nvSpPr>
        <p:spPr>
          <a:xfrm>
            <a:off x="-1" y="4238715"/>
            <a:ext cx="7417204" cy="26192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36000" tIns="36000" rIns="36000" bIns="36000" rtlCol="0" anchor="t" anchorCtr="0"/>
          <a:lstStyle/>
          <a:p>
            <a:pPr algn="ctr"/>
            <a:r>
              <a:rPr lang="fi-FI" sz="1400" b="1" dirty="0" smtClean="0"/>
              <a:t>D. Arvioi riskin syitä </a:t>
            </a:r>
            <a:r>
              <a:rPr lang="fi-FI" sz="1400" dirty="0" smtClean="0"/>
              <a:t>(alleviivaa juurisyyt)</a:t>
            </a:r>
          </a:p>
          <a:p>
            <a:pPr marL="342900" indent="-342900">
              <a:buAutoNum type="arabicParenR"/>
            </a:pPr>
            <a:r>
              <a:rPr lang="fi-FI" sz="1400" b="1" dirty="0" smtClean="0"/>
              <a:t>Ihminen / organisaatio / hallinto</a:t>
            </a:r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r>
              <a:rPr lang="fi-FI" sz="1400" b="1" dirty="0" smtClean="0"/>
              <a:t>Prosessi / palvelu</a:t>
            </a:r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r>
              <a:rPr lang="fi-FI" sz="1400" b="1" dirty="0" smtClean="0"/>
              <a:t>Teknologia</a:t>
            </a:r>
          </a:p>
          <a:p>
            <a:pPr marL="342900" indent="-342900">
              <a:buAutoNum type="arabicParenR"/>
            </a:pPr>
            <a:endParaRPr lang="fi-FI" sz="1400" dirty="0"/>
          </a:p>
        </p:txBody>
      </p:sp>
      <p:sp>
        <p:nvSpPr>
          <p:cNvPr id="69" name="Rectangle 68"/>
          <p:cNvSpPr/>
          <p:nvPr/>
        </p:nvSpPr>
        <p:spPr>
          <a:xfrm>
            <a:off x="7426296" y="1519562"/>
            <a:ext cx="977041" cy="533843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36000" tIns="36000" rIns="36000" bIns="36000" rtlCol="0" anchor="ctr" anchorCtr="0"/>
          <a:lstStyle/>
          <a:p>
            <a:pPr algn="ctr"/>
            <a:r>
              <a:rPr lang="fi-FI" sz="1200" b="1" dirty="0" smtClean="0"/>
              <a:t>E. Sijoita riski karttaan.</a:t>
            </a:r>
          </a:p>
          <a:p>
            <a:pPr algn="ctr"/>
            <a:r>
              <a:rPr lang="fi-FI" sz="1200" b="1" dirty="0" smtClean="0"/>
              <a:t> </a:t>
            </a:r>
            <a:endParaRPr lang="fi-FI" sz="1200" dirty="0" smtClean="0"/>
          </a:p>
          <a:p>
            <a:pPr algn="ctr"/>
            <a:r>
              <a:rPr lang="fi-FI" sz="1100" u="sng" dirty="0" smtClean="0"/>
              <a:t>Valitse </a:t>
            </a:r>
            <a:r>
              <a:rPr lang="fi-FI" sz="1100" u="sng" dirty="0" err="1" smtClean="0"/>
              <a:t>todennäköi</a:t>
            </a:r>
            <a:r>
              <a:rPr lang="fi-FI" sz="1100" u="sng" dirty="0" smtClean="0"/>
              <a:t>-syysluokka</a:t>
            </a:r>
            <a:r>
              <a:rPr lang="fi-FI" sz="1100" dirty="0" smtClean="0"/>
              <a:t> suhteessa historiaan (onko riski toteutunut aikaisemmin / kuinka usein?) ja olemassa olevien kontrollien  tehokkuuteen. </a:t>
            </a:r>
          </a:p>
          <a:p>
            <a:pPr algn="ctr"/>
            <a:endParaRPr lang="fi-FI" sz="1100" dirty="0" smtClean="0"/>
          </a:p>
          <a:p>
            <a:pPr algn="ctr"/>
            <a:r>
              <a:rPr lang="fi-FI" sz="1100" u="sng" dirty="0" smtClean="0"/>
              <a:t>Valitse vaikutuksen luokka</a:t>
            </a:r>
            <a:r>
              <a:rPr lang="fi-FI" sz="1100" b="1" dirty="0" smtClean="0"/>
              <a:t> </a:t>
            </a:r>
            <a:r>
              <a:rPr lang="fi-FI" sz="1100" dirty="0" smtClean="0"/>
              <a:t>suhteessa omaisuuden arvoon tai tavoitteen tärkeyteen.</a:t>
            </a:r>
            <a:endParaRPr lang="fi-FI" sz="1100" dirty="0"/>
          </a:p>
        </p:txBody>
      </p:sp>
      <p:graphicFrame>
        <p:nvGraphicFramePr>
          <p:cNvPr id="70" name="Table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32237"/>
              </p:ext>
            </p:extLst>
          </p:nvPr>
        </p:nvGraphicFramePr>
        <p:xfrm>
          <a:off x="8403338" y="1525957"/>
          <a:ext cx="3781405" cy="37030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6281"/>
                <a:gridCol w="756281"/>
                <a:gridCol w="756281"/>
                <a:gridCol w="756281"/>
                <a:gridCol w="756281"/>
              </a:tblGrid>
              <a:tr h="72550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Lähes varma</a:t>
                      </a:r>
                      <a:br>
                        <a:rPr lang="fi-FI" sz="900" dirty="0" smtClean="0">
                          <a:latin typeface="+mn-lt"/>
                        </a:rPr>
                      </a:br>
                      <a:r>
                        <a:rPr lang="fi-FI" sz="900" dirty="0" smtClean="0">
                          <a:latin typeface="+mn-lt"/>
                        </a:rPr>
                        <a:t>(4)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72550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Toden-näköinen</a:t>
                      </a:r>
                      <a:br>
                        <a:rPr lang="fi-FI" sz="900" dirty="0" smtClean="0">
                          <a:latin typeface="+mn-lt"/>
                        </a:rPr>
                      </a:br>
                      <a:r>
                        <a:rPr lang="fi-FI" sz="900" dirty="0" smtClean="0">
                          <a:latin typeface="+mn-lt"/>
                        </a:rPr>
                        <a:t>(3)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72550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err="1" smtClean="0">
                          <a:latin typeface="+mn-lt"/>
                        </a:rPr>
                        <a:t>Mahdol</a:t>
                      </a:r>
                      <a:r>
                        <a:rPr lang="fi-FI" sz="900" dirty="0" smtClean="0">
                          <a:latin typeface="+mn-lt"/>
                        </a:rPr>
                        <a:t>-linen</a:t>
                      </a:r>
                      <a:br>
                        <a:rPr lang="fi-FI" sz="900" dirty="0" smtClean="0">
                          <a:latin typeface="+mn-lt"/>
                        </a:rPr>
                      </a:br>
                      <a:r>
                        <a:rPr lang="fi-FI" sz="900" dirty="0" smtClean="0">
                          <a:latin typeface="+mn-lt"/>
                        </a:rPr>
                        <a:t>(2)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72550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Epätoden-näköinen (1)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80105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(</a:t>
                      </a:r>
                      <a:r>
                        <a:rPr lang="fi-FI" sz="900" dirty="0" smtClean="0">
                          <a:latin typeface="+mn-lt"/>
                          <a:sym typeface="Wingdings" panose="05000000000000000000" pitchFamily="2" charset="2"/>
                        </a:rPr>
                        <a:t></a:t>
                      </a:r>
                      <a:r>
                        <a:rPr lang="fi-FI" sz="900" dirty="0" smtClean="0">
                          <a:latin typeface="+mn-lt"/>
                        </a:rPr>
                        <a:t>) Toden-näköisyys</a:t>
                      </a:r>
                    </a:p>
                    <a:p>
                      <a:pPr algn="r"/>
                      <a:r>
                        <a:rPr lang="fi-FI" sz="900" dirty="0" smtClean="0">
                          <a:latin typeface="+mn-lt"/>
                        </a:rPr>
                        <a:t>Vaikutus</a:t>
                      </a:r>
                      <a:r>
                        <a:rPr lang="fi-FI" sz="900" baseline="0" dirty="0" smtClean="0">
                          <a:latin typeface="+mn-lt"/>
                        </a:rPr>
                        <a:t> </a:t>
                      </a:r>
                      <a:r>
                        <a:rPr lang="fi-FI" sz="900" dirty="0" smtClean="0">
                          <a:latin typeface="+mn-lt"/>
                        </a:rPr>
                        <a:t>(</a:t>
                      </a:r>
                      <a:r>
                        <a:rPr lang="fi-FI" sz="900" dirty="0" smtClean="0">
                          <a:latin typeface="+mn-lt"/>
                          <a:sym typeface="Wingdings" panose="05000000000000000000" pitchFamily="2" charset="2"/>
                        </a:rPr>
                        <a:t>)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Vähäinen (1)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Kohta-lainen</a:t>
                      </a:r>
                      <a:br>
                        <a:rPr lang="fi-FI" sz="900" dirty="0" smtClean="0">
                          <a:latin typeface="+mn-lt"/>
                        </a:rPr>
                      </a:br>
                      <a:r>
                        <a:rPr lang="fi-FI" sz="900" dirty="0" smtClean="0">
                          <a:latin typeface="+mn-lt"/>
                        </a:rPr>
                        <a:t>(2)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Merkittävä (3)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Kriittinen (4)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7" name="Rectangle 86"/>
          <p:cNvSpPr/>
          <p:nvPr/>
        </p:nvSpPr>
        <p:spPr>
          <a:xfrm>
            <a:off x="7417203" y="0"/>
            <a:ext cx="4774798" cy="6850285"/>
          </a:xfrm>
          <a:prstGeom prst="rect">
            <a:avLst/>
          </a:prstGeom>
          <a:solidFill>
            <a:schemeClr val="tx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3" name="TextBox 62"/>
          <p:cNvSpPr txBox="1"/>
          <p:nvPr/>
        </p:nvSpPr>
        <p:spPr>
          <a:xfrm rot="744111">
            <a:off x="4590424" y="5571415"/>
            <a:ext cx="4550093" cy="794802"/>
          </a:xfrm>
          <a:prstGeom prst="leftArrow">
            <a:avLst/>
          </a:prstGeom>
          <a:solidFill>
            <a:srgbClr val="FF0000"/>
          </a:solidFill>
        </p:spPr>
        <p:txBody>
          <a:bodyPr vert="horz" wrap="square" rtlCol="0">
            <a:spAutoFit/>
          </a:bodyPr>
          <a:lstStyle/>
          <a:p>
            <a:r>
              <a:rPr lang="fi-FI" sz="2000" dirty="0" smtClean="0">
                <a:solidFill>
                  <a:schemeClr val="bg1"/>
                </a:solidFill>
              </a:rPr>
              <a:t>Arviointivuorossa syyt</a:t>
            </a:r>
          </a:p>
        </p:txBody>
      </p:sp>
      <p:sp>
        <p:nvSpPr>
          <p:cNvPr id="71" name="Rectangle 70"/>
          <p:cNvSpPr/>
          <p:nvPr/>
        </p:nvSpPr>
        <p:spPr>
          <a:xfrm>
            <a:off x="-2" y="0"/>
            <a:ext cx="7426298" cy="4238715"/>
          </a:xfrm>
          <a:prstGeom prst="rect">
            <a:avLst/>
          </a:prstGeom>
          <a:solidFill>
            <a:schemeClr val="tx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914871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Riskien </a:t>
            </a:r>
            <a:r>
              <a:rPr lang="fi-FI" dirty="0" smtClean="0"/>
              <a:t>todennäköisyysluokka</a:t>
            </a:r>
            <a:br>
              <a:rPr lang="fi-FI" dirty="0" smtClean="0"/>
            </a:br>
            <a:r>
              <a:rPr lang="fi-FI" dirty="0" smtClean="0"/>
              <a:t>(esimerkiksi)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BA40-2C36-624E-A7A6-5182531A084B}" type="slidenum">
              <a:rPr lang="fi-FI" smtClean="0"/>
              <a:t>19</a:t>
            </a:fld>
            <a:endParaRPr lang="fi-FI"/>
          </a:p>
        </p:txBody>
      </p:sp>
      <p:graphicFrame>
        <p:nvGraphicFramePr>
          <p:cNvPr id="7" name="Group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0663117"/>
              </p:ext>
            </p:extLst>
          </p:nvPr>
        </p:nvGraphicFramePr>
        <p:xfrm>
          <a:off x="421104" y="1867892"/>
          <a:ext cx="11527055" cy="4488457"/>
        </p:xfrm>
        <a:graphic>
          <a:graphicData uri="http://schemas.openxmlformats.org/drawingml/2006/table">
            <a:tbl>
              <a:tblPr firstRow="1" firstCol="1">
                <a:tableStyleId>{3C2FFA5D-87B4-456A-9821-1D502468CF0F}</a:tableStyleId>
              </a:tblPr>
              <a:tblGrid>
                <a:gridCol w="170947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2016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9257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17480"/>
                <a:gridCol w="2554152"/>
              </a:tblGrid>
              <a:tr h="321162">
                <a:tc rowSpan="2">
                  <a:txBody>
                    <a:bodyPr/>
                    <a:lstStyle/>
                    <a:p>
                      <a:pPr marL="287338" marR="0" lvl="0" indent="-28733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Luokka</a:t>
                      </a:r>
                      <a:endParaRPr kumimoji="0" lang="fi-FI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ea typeface="Arial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No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  <a:cs typeface="Arial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VAHTI ohje</a:t>
                      </a:r>
                      <a:endParaRPr kumimoji="0" lang="fi-FI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ea typeface="Arial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Arial" charset="0"/>
                          <a:cs typeface="Times New Roman" pitchFamily="18" charset="0"/>
                        </a:rPr>
                        <a:t>Esimerkkejä</a:t>
                      </a:r>
                      <a:endParaRPr kumimoji="0" lang="fi-FI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ea typeface="Arial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ea typeface="Arial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5975"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Arial" charset="0"/>
                          <a:cs typeface="Times New Roman" pitchFamily="18" charset="0"/>
                        </a:rPr>
                        <a:t>Historiatieto</a:t>
                      </a:r>
                      <a:br>
                        <a:rPr kumimoji="0" lang="fi-F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Arial" charset="0"/>
                          <a:cs typeface="Times New Roman" pitchFamily="18" charset="0"/>
                        </a:rPr>
                      </a:br>
                      <a:r>
                        <a:rPr kumimoji="0" lang="fi-F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Arial" charset="0"/>
                          <a:cs typeface="Times New Roman" pitchFamily="18" charset="0"/>
                        </a:rPr>
                        <a:t>tarkasteluvälillä</a:t>
                      </a:r>
                      <a:endParaRPr kumimoji="0" lang="fi-FI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ea typeface="Arial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Arial" charset="0"/>
                          <a:cs typeface="Times New Roman" pitchFamily="18" charset="0"/>
                        </a:rPr>
                        <a:t>Olemassa olevan </a:t>
                      </a:r>
                      <a:br>
                        <a:rPr kumimoji="0" lang="fi-F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Arial" charset="0"/>
                          <a:cs typeface="Times New Roman" pitchFamily="18" charset="0"/>
                        </a:rPr>
                      </a:br>
                      <a:r>
                        <a:rPr kumimoji="0" lang="fi-F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Arial" charset="0"/>
                          <a:cs typeface="Times New Roman" pitchFamily="18" charset="0"/>
                        </a:rPr>
                        <a:t>kontrollin tehokkuus</a:t>
                      </a:r>
                      <a:endParaRPr kumimoji="0" lang="fi-FI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ea typeface="Arial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995601">
                <a:tc>
                  <a:txBody>
                    <a:bodyPr/>
                    <a:lstStyle/>
                    <a:p>
                      <a:pPr marL="287338" marR="0" lvl="0" indent="-28733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Lähes varma</a:t>
                      </a:r>
                      <a:endParaRPr kumimoji="0" lang="fi-F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anchor="ctr" horzOverflow="overflow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287338" marR="0" lvl="0" indent="-28733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cs typeface="+mn-cs"/>
                        </a:rPr>
                        <a:t>4</a:t>
                      </a:r>
                      <a:endParaRPr kumimoji="0" lang="fi-FI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anchor="ctr" horzOverflow="overflow"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>
                          <a:tab pos="215900" algn="l"/>
                        </a:tabLst>
                      </a:pPr>
                      <a:r>
                        <a:rPr kumimoji="0" lang="fi-F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74A4C"/>
                          </a:solidFill>
                          <a:effectLst/>
                          <a:latin typeface="+mj-lt"/>
                          <a:cs typeface="Arial" charset="0"/>
                        </a:rPr>
                        <a:t>Tapahtuma toteutuu tai on toteutunut usein ja on tapahtunut useita ”läheltä piti”-tilanteita.</a:t>
                      </a:r>
                      <a:endParaRPr kumimoji="0" lang="fi-FI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74A4C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>
                          <a:tab pos="215900" algn="l"/>
                        </a:tabLst>
                      </a:pPr>
                      <a:r>
                        <a:rPr kumimoji="0" lang="fi-F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74A4C"/>
                          </a:solidFill>
                          <a:effectLst/>
                          <a:latin typeface="+mj-lt"/>
                          <a:cs typeface="Arial" charset="0"/>
                        </a:rPr>
                        <a:t>Tilastojen mukaan riskitapahtuma on toistunut useaan kertaan tiheämmin kuin tarkasteluvälillä.</a:t>
                      </a:r>
                      <a:endParaRPr kumimoji="0" lang="fi-FI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74A4C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>
                          <a:tab pos="215900" algn="l"/>
                        </a:tabLst>
                      </a:pPr>
                      <a:r>
                        <a:rPr kumimoji="0" lang="fi-F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74A4C"/>
                          </a:solidFill>
                          <a:effectLst/>
                          <a:latin typeface="+mj-lt"/>
                          <a:cs typeface="Arial" charset="0"/>
                        </a:rPr>
                        <a:t>Heikko tai olematon kontrolli.</a:t>
                      </a:r>
                      <a:endParaRPr kumimoji="0" lang="fi-FI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74A4C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34517">
                <a:tc>
                  <a:txBody>
                    <a:bodyPr/>
                    <a:lstStyle/>
                    <a:p>
                      <a:pPr marL="287338" marR="0" lvl="0" indent="-28733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Todennäköinen</a:t>
                      </a:r>
                      <a:endParaRPr kumimoji="0" lang="fi-F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287338" marR="0" lvl="0" indent="-28733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j-lt"/>
                          <a:cs typeface="+mn-cs"/>
                        </a:rPr>
                        <a:t>3</a:t>
                      </a:r>
                      <a:endParaRPr kumimoji="0" lang="fi-FI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474A4C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anchor="ctr" horzOverflow="overflow"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>
                          <a:tab pos="215900" algn="l"/>
                        </a:tabLst>
                      </a:pPr>
                      <a:r>
                        <a:rPr kumimoji="0" lang="fi-FI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Tapahtuman tiedetään tai odotetaan toteutuvan mitä suurimmalla todennäköisyydellä. </a:t>
                      </a:r>
                      <a:endParaRPr kumimoji="0" lang="fi-FI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74A4C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>
                          <a:tab pos="215900" algn="l"/>
                        </a:tabLst>
                      </a:pPr>
                      <a:r>
                        <a:rPr kumimoji="0" lang="fi-F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74A4C"/>
                          </a:solidFill>
                          <a:effectLst/>
                          <a:latin typeface="+mj-lt"/>
                          <a:cs typeface="Arial" charset="0"/>
                        </a:rPr>
                        <a:t>Riskitapahtuma on toteutunut monissa aikaisemmissa kausissa.</a:t>
                      </a:r>
                      <a:endParaRPr kumimoji="0" lang="fi-FI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74A4C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>
                          <a:tab pos="215900" algn="l"/>
                        </a:tabLst>
                      </a:pPr>
                      <a:r>
                        <a:rPr kumimoji="0" lang="fi-F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74A4C"/>
                          </a:solidFill>
                          <a:effectLst/>
                          <a:latin typeface="+mj-lt"/>
                          <a:cs typeface="Arial" charset="0"/>
                        </a:rPr>
                        <a:t>Kontrollia hallitaan mutta se on vain osittain tehoava.</a:t>
                      </a:r>
                      <a:endParaRPr kumimoji="0" lang="fi-FI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74A4C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95601">
                <a:tc>
                  <a:txBody>
                    <a:bodyPr/>
                    <a:lstStyle/>
                    <a:p>
                      <a:pPr marL="287338" marR="0" lvl="0" indent="-28733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Mahdollinen</a:t>
                      </a:r>
                      <a:endParaRPr kumimoji="0" lang="fi-F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74A4C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287338" marR="0" lvl="0" indent="-28733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74A4C"/>
                          </a:solidFill>
                          <a:effectLst/>
                          <a:latin typeface="+mj-lt"/>
                          <a:cs typeface="Arial" charset="0"/>
                        </a:rPr>
                        <a:t>2</a:t>
                      </a:r>
                      <a:endParaRPr kumimoji="0" lang="fi-FI" sz="3200" b="0" i="0" u="none" strike="noStrike" cap="none" normalizeH="0" baseline="0" dirty="0">
                        <a:ln>
                          <a:noFill/>
                        </a:ln>
                        <a:solidFill>
                          <a:srgbClr val="474A4C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anchor="ctr" horzOverflow="overflow"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>
                          <a:tab pos="215900" algn="l"/>
                        </a:tabLst>
                      </a:pPr>
                      <a:r>
                        <a:rPr kumimoji="0" lang="fi-FI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Tapahtuma saattaa toteutua joissakin olosuhteissa tai tapauksissa. Tapahtuma on toteutunut joskus omassa organisaatiossa tai muualla.</a:t>
                      </a:r>
                      <a:endParaRPr kumimoji="0" lang="fi-FI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74A4C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>
                          <a:tab pos="215900" algn="l"/>
                        </a:tabLst>
                      </a:pPr>
                      <a:r>
                        <a:rPr kumimoji="0" lang="fi-F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74A4C"/>
                          </a:solidFill>
                          <a:effectLst/>
                          <a:latin typeface="+mj-lt"/>
                          <a:cs typeface="Arial" charset="0"/>
                        </a:rPr>
                        <a:t>Riskitapahtumasta on olemassa aikaisempi historiatieto.</a:t>
                      </a:r>
                      <a:endParaRPr kumimoji="0" lang="fi-FI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74A4C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>
                          <a:tab pos="215900" algn="l"/>
                        </a:tabLst>
                      </a:pPr>
                      <a:r>
                        <a:rPr kumimoji="0" lang="fi-F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74A4C"/>
                          </a:solidFill>
                          <a:effectLst/>
                          <a:latin typeface="+mj-lt"/>
                          <a:cs typeface="Arial" charset="0"/>
                        </a:rPr>
                        <a:t>Kattavaa kontrollia arvioidaan ja tehokkuutta testataan.</a:t>
                      </a:r>
                      <a:endParaRPr kumimoji="0" lang="fi-FI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474A4C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9956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>
                          <a:tab pos="215900" algn="l"/>
                        </a:tabLst>
                      </a:pPr>
                      <a:r>
                        <a:rPr kumimoji="0" lang="fi-FI" sz="14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Epätodennäköinen</a:t>
                      </a:r>
                      <a:endParaRPr kumimoji="0" lang="fi-FI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474A4C"/>
                        </a:solidFill>
                        <a:effectLst/>
                        <a:latin typeface="+mj-lt"/>
                        <a:ea typeface="+mn-ea"/>
                        <a:cs typeface="Times New Roman" pitchFamily="18" charset="0"/>
                      </a:endParaRPr>
                    </a:p>
                  </a:txBody>
                  <a:tcPr anchor="ctr" horzOverflow="overflow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>
                          <a:tab pos="215900" algn="l"/>
                        </a:tabLst>
                      </a:pPr>
                      <a:r>
                        <a:rPr kumimoji="0" lang="fi-FI" sz="3200" u="none" strike="noStrike" kern="1200" cap="none" normalizeH="0" baseline="0" dirty="0">
                          <a:ln>
                            <a:noFill/>
                          </a:ln>
                          <a:effectLst/>
                          <a:latin typeface="+mj-lt"/>
                        </a:rPr>
                        <a:t>1</a:t>
                      </a:r>
                      <a:endParaRPr kumimoji="0" lang="fi-FI" sz="3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474A4C"/>
                        </a:solidFill>
                        <a:effectLst/>
                        <a:latin typeface="+mj-lt"/>
                        <a:ea typeface="+mn-ea"/>
                        <a:cs typeface="Times New Roman" pitchFamily="18" charset="0"/>
                      </a:endParaRPr>
                    </a:p>
                  </a:txBody>
                  <a:tcPr anchor="ctr" horzOverflow="overflow"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>
                          <a:tab pos="215900" algn="l"/>
                        </a:tabLst>
                      </a:pPr>
                      <a:r>
                        <a:rPr kumimoji="0" lang="fi-FI" sz="14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Tapahtuma toteutuu vain poikkeuksellisissa oloissa. Mahdollisuus toteutumiseen on tällöin enimmäkseen teoreettinen. Esimerkiksi silloin, kun riskin ei tiedetä aikaisemmin toteutuneen.</a:t>
                      </a:r>
                      <a:endParaRPr kumimoji="0" lang="fi-FI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474A4C"/>
                        </a:solidFill>
                        <a:effectLst/>
                        <a:latin typeface="+mj-lt"/>
                        <a:ea typeface="+mn-ea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>
                          <a:tab pos="215900" algn="l"/>
                        </a:tabLst>
                      </a:pPr>
                      <a:r>
                        <a:rPr kumimoji="0" lang="fi-FI" sz="14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474A4C"/>
                          </a:solidFill>
                          <a:effectLst/>
                          <a:latin typeface="+mj-lt"/>
                          <a:ea typeface="+mn-ea"/>
                          <a:cs typeface="Times New Roman" pitchFamily="18" charset="0"/>
                        </a:rPr>
                        <a:t>Riskitapahtumasta ei ole historiatietoa.</a:t>
                      </a:r>
                      <a:endParaRPr kumimoji="0" lang="fi-FI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474A4C"/>
                        </a:solidFill>
                        <a:effectLst/>
                        <a:latin typeface="+mj-lt"/>
                        <a:ea typeface="+mn-ea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>
                          <a:tab pos="215900" algn="l"/>
                        </a:tabLst>
                      </a:pPr>
                      <a:r>
                        <a:rPr kumimoji="0" lang="fi-FI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74A4C"/>
                          </a:solidFill>
                          <a:effectLst/>
                          <a:latin typeface="+mj-lt"/>
                          <a:ea typeface="+mn-ea"/>
                          <a:cs typeface="Times New Roman" pitchFamily="18" charset="0"/>
                        </a:rPr>
                        <a:t>Kontrolli on optimoitu sekä jatkuvassa kehityksessä ja/tai systemaattisessa tehokkuuden arvioinnissa/ testauksessa.</a:t>
                      </a:r>
                      <a:endParaRPr kumimoji="0" lang="fi-FI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474A4C"/>
                        </a:solidFill>
                        <a:effectLst/>
                        <a:latin typeface="+mj-lt"/>
                        <a:ea typeface="+mn-ea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6" name="Päivämäärän paikkamerkki 3"/>
          <p:cNvSpPr txBox="1">
            <a:spLocks/>
          </p:cNvSpPr>
          <p:nvPr/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i-FI"/>
            </a:defPPr>
            <a:lvl1pPr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0A89D-C953-410A-BEAC-558A1F3A0421}" type="datetime1">
              <a:rPr lang="fi-FI"/>
              <a:pPr/>
              <a:t>17.8.2017</a:t>
            </a:fld>
            <a:endParaRPr lang="fi-FI" dirty="0"/>
          </a:p>
        </p:txBody>
      </p:sp>
      <p:sp>
        <p:nvSpPr>
          <p:cNvPr id="8" name="Alatunnisteen paikkamerkki 28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i-FI" dirty="0">
                <a:solidFill>
                  <a:schemeClr val="bg1">
                    <a:lumMod val="50000"/>
                  </a:schemeClr>
                </a:solidFill>
              </a:rPr>
              <a:t>JUHTA tietoriskienhallinta 2. työpaja</a:t>
            </a:r>
          </a:p>
        </p:txBody>
      </p:sp>
    </p:spTree>
    <p:extLst>
      <p:ext uri="{BB962C8B-B14F-4D97-AF65-F5344CB8AC3E}">
        <p14:creationId xmlns:p14="http://schemas.microsoft.com/office/powerpoint/2010/main" val="353355896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1"/>
          <p:cNvSpPr txBox="1">
            <a:spLocks/>
          </p:cNvSpPr>
          <p:nvPr/>
        </p:nvSpPr>
        <p:spPr>
          <a:xfrm>
            <a:off x="827584" y="116632"/>
            <a:ext cx="8601088" cy="172819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</a:lstStyle>
          <a:p>
            <a:r>
              <a:rPr lang="fi-FI" sz="3200" b="1" dirty="0" smtClean="0">
                <a:latin typeface="Calibri" panose="020F0502020204030204" pitchFamily="34" charset="0"/>
              </a:rPr>
              <a:t>	</a:t>
            </a:r>
            <a:br>
              <a:rPr lang="fi-FI" sz="3200" b="1" dirty="0" smtClean="0">
                <a:latin typeface="Calibri" panose="020F0502020204030204" pitchFamily="34" charset="0"/>
              </a:rPr>
            </a:br>
            <a:r>
              <a:rPr lang="fi-FI" sz="3200" dirty="0" smtClean="0">
                <a:latin typeface="Calibri" panose="020F0502020204030204" pitchFamily="34" charset="0"/>
              </a:rPr>
              <a:t>ISO </a:t>
            </a:r>
            <a:r>
              <a:rPr lang="fi-FI" sz="3200" dirty="0">
                <a:latin typeface="Calibri" panose="020F0502020204030204" pitchFamily="34" charset="0"/>
              </a:rPr>
              <a:t>31000 -prosessin </a:t>
            </a:r>
            <a:r>
              <a:rPr lang="fi-FI" sz="3200" dirty="0" smtClean="0">
                <a:latin typeface="Calibri" panose="020F0502020204030204" pitchFamily="34" charset="0"/>
              </a:rPr>
              <a:t>soveltaminen</a:t>
            </a:r>
          </a:p>
          <a:p>
            <a:r>
              <a:rPr lang="fi-FI" sz="3200" b="1" dirty="0" smtClean="0">
                <a:latin typeface="Calibri" panose="020F0502020204030204" pitchFamily="34" charset="0"/>
              </a:rPr>
              <a:t>Työpajan sisältö</a:t>
            </a:r>
            <a:endParaRPr lang="fi-FI" sz="3200" dirty="0">
              <a:latin typeface="Calibri" panose="020F0502020204030204" pitchFamily="34" charset="0"/>
            </a:endParaRPr>
          </a:p>
        </p:txBody>
      </p:sp>
      <p:sp>
        <p:nvSpPr>
          <p:cNvPr id="5" name="Sisällön paikkamerkki 6"/>
          <p:cNvSpPr txBox="1">
            <a:spLocks/>
          </p:cNvSpPr>
          <p:nvPr/>
        </p:nvSpPr>
        <p:spPr>
          <a:xfrm>
            <a:off x="903085" y="1640838"/>
            <a:ext cx="9214038" cy="25922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fi-FI" sz="3000" dirty="0" smtClean="0">
                <a:latin typeface="Calibri" panose="020F0502020204030204" pitchFamily="34" charset="0"/>
              </a:rPr>
              <a:t>Taustatietoja, käsitteitä ja hyviä soveltamiskäytäntöjä</a:t>
            </a:r>
          </a:p>
          <a:p>
            <a:pPr marL="457200" lvl="1" indent="0">
              <a:buNone/>
            </a:pPr>
            <a:r>
              <a:rPr lang="fi-FI" sz="3000" dirty="0" smtClean="0">
                <a:latin typeface="Calibri" panose="020F0502020204030204" pitchFamily="34" charset="0"/>
              </a:rPr>
              <a:t>Prosessin soveltaminen vaiheittain harjoituksena</a:t>
            </a:r>
          </a:p>
        </p:txBody>
      </p:sp>
      <p:pic>
        <p:nvPicPr>
          <p:cNvPr id="6" name="Kuva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6192" y="4365104"/>
            <a:ext cx="6865417" cy="17908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082919" y="4945845"/>
            <a:ext cx="25490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pauli.wihuri@kpmg.fi</a:t>
            </a:r>
          </a:p>
          <a:p>
            <a:r>
              <a:rPr lang="fi-FI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+358 60 62344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>
            <a:off x="8293896" y="6263572"/>
            <a:ext cx="3600000" cy="360000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anchor="ctr" anchorCtr="1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fi-FI" sz="1100" dirty="0" smtClean="0">
                <a:solidFill>
                  <a:schemeClr val="accent6">
                    <a:lumMod val="75000"/>
                  </a:schemeClr>
                </a:solidFill>
              </a:rPr>
              <a:t>Esittäjän sovellus</a:t>
            </a:r>
            <a:endParaRPr lang="fi-FI" sz="11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Content Placeholder 4"/>
          <p:cNvSpPr txBox="1">
            <a:spLocks/>
          </p:cNvSpPr>
          <p:nvPr/>
        </p:nvSpPr>
        <p:spPr>
          <a:xfrm>
            <a:off x="4560740" y="6263572"/>
            <a:ext cx="3600000" cy="360000"/>
          </a:xfrm>
          <a:prstGeom prst="rect">
            <a:avLst/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anchor="ctr" anchorCtr="1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fi-FI" sz="1100" dirty="0" smtClean="0">
                <a:solidFill>
                  <a:schemeClr val="accent1"/>
                </a:solidFill>
                <a:hlinkClick r:id="rId3"/>
              </a:rPr>
              <a:t>VAHTI 2/2017 ohje riskienhallintaan</a:t>
            </a:r>
            <a:r>
              <a:rPr lang="fi-FI" sz="1100" dirty="0" smtClean="0">
                <a:solidFill>
                  <a:schemeClr val="accent1"/>
                </a:solidFill>
              </a:rPr>
              <a:t> </a:t>
            </a:r>
            <a:br>
              <a:rPr lang="fi-FI" sz="1100" dirty="0" smtClean="0">
                <a:solidFill>
                  <a:schemeClr val="accent1"/>
                </a:solidFill>
              </a:rPr>
            </a:br>
            <a:r>
              <a:rPr lang="fi-FI" sz="1100" dirty="0" smtClean="0">
                <a:solidFill>
                  <a:schemeClr val="accent1"/>
                </a:solidFill>
              </a:rPr>
              <a:t>lainaus tai sovellus</a:t>
            </a:r>
            <a:endParaRPr lang="fi-FI" sz="1100" dirty="0">
              <a:solidFill>
                <a:schemeClr val="accent1"/>
              </a:solidFill>
            </a:endParaRPr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827583" y="6263572"/>
            <a:ext cx="3600000" cy="36000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 anchorCtr="1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fi-FI" sz="1100" dirty="0" smtClean="0">
                <a:solidFill>
                  <a:schemeClr val="tx1"/>
                </a:solidFill>
              </a:rPr>
              <a:t>ISO 31000 standardin lainaus tai sovellus</a:t>
            </a:r>
            <a:endParaRPr lang="fi-FI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54384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Riskin </a:t>
            </a:r>
            <a:r>
              <a:rPr lang="fi-FI" dirty="0" smtClean="0"/>
              <a:t>vaikutusluokat</a:t>
            </a:r>
            <a:br>
              <a:rPr lang="fi-FI" dirty="0" smtClean="0"/>
            </a:br>
            <a:r>
              <a:rPr lang="fi-FI" sz="4000" dirty="0" smtClean="0"/>
              <a:t>(esimerkiksi)</a:t>
            </a:r>
            <a:endParaRPr lang="en-US" sz="4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BA40-2C36-624E-A7A6-5182531A084B}" type="slidenum">
              <a:rPr lang="fi-FI" smtClean="0"/>
              <a:t>20</a:t>
            </a:fld>
            <a:endParaRPr lang="fi-FI" dirty="0"/>
          </a:p>
        </p:txBody>
      </p:sp>
      <p:graphicFrame>
        <p:nvGraphicFramePr>
          <p:cNvPr id="6" name="Group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782022545"/>
              </p:ext>
            </p:extLst>
          </p:nvPr>
        </p:nvGraphicFramePr>
        <p:xfrm>
          <a:off x="838200" y="1862969"/>
          <a:ext cx="10935788" cy="4541520"/>
        </p:xfrm>
        <a:graphic>
          <a:graphicData uri="http://schemas.openxmlformats.org/drawingml/2006/table">
            <a:tbl>
              <a:tblPr firstRow="1" firstCol="1">
                <a:tableStyleId>{125E5076-3810-47DD-B79F-674D7AD40C01}</a:tableStyleId>
              </a:tblPr>
              <a:tblGrid>
                <a:gridCol w="195510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705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49363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Seuraukset</a:t>
                      </a:r>
                      <a:endParaRPr kumimoji="0" lang="fi-FI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ea typeface="Arial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No</a:t>
                      </a:r>
                      <a:endParaRPr kumimoji="0" lang="en-US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ea typeface="Arial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VAHTI ohjeen esimerkki vaikutusluokista</a:t>
                      </a:r>
                      <a:endParaRPr kumimoji="0" lang="fi-FI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ea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9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Kriittinen</a:t>
                      </a:r>
                      <a:endParaRPr kumimoji="0" lang="fi-FI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474A4C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4</a:t>
                      </a:r>
                      <a:endParaRPr kumimoji="0" lang="fi-FI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474A4C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215900" algn="l"/>
                        </a:tabLst>
                      </a:pPr>
                      <a:r>
                        <a:rPr kumimoji="0" lang="fi-FI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Riskin toteutuminen estää tai keskeyttää kokonaan esimerkiksi toiminnan kannalta tärkeän strategisen tavoitteen saavuttamisen tai jonkin organisaation tuottaman kriittisen prosessin tai palvelun.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215900" algn="l"/>
                        </a:tabLst>
                      </a:pPr>
                      <a:r>
                        <a:rPr kumimoji="0" lang="fi-FI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Toteutumisesta voi seurata suurta vahinkoa tai kustannuksia myös muille.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215900" algn="l"/>
                        </a:tabLst>
                      </a:pPr>
                      <a:r>
                        <a:rPr kumimoji="0" lang="fi-FI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Seuraus tai tapahtuma, jonka vuoksi toiminta joudutaan keskeyttämään ja se estyy pitkähköksi ajaksi.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215900" algn="l"/>
                        </a:tabLst>
                      </a:pPr>
                      <a:r>
                        <a:rPr kumimoji="0" lang="fi-FI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Tapahtumasta voi aiheutua merkittäviä kustannuksia organisaation tai valtionhallinnon näkökulmasta katsottuna.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215900" algn="l"/>
                        </a:tabLst>
                      </a:pPr>
                      <a:r>
                        <a:rPr kumimoji="0" lang="fi-FI" sz="1200" u="none" strike="sng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Suuren ihmisjoukon</a:t>
                      </a:r>
                      <a:r>
                        <a:rPr kumimoji="0" lang="fi-FI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Ihmisten terveys tai henki vaarantuu ja sillä voi olla vaikutusta laajalti koko yhteiskunnan toimintaan.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215900" algn="l"/>
                        </a:tabLst>
                      </a:pPr>
                      <a:r>
                        <a:rPr kumimoji="0" lang="fi-FI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Organisaation maine tai asema kansallisissa ja/tai Suomen maine kansainvälisissä yhteyksissä vaarantuu.</a:t>
                      </a:r>
                      <a:endParaRPr kumimoji="0" lang="fi-FI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04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Merkittävä</a:t>
                      </a:r>
                      <a:endParaRPr kumimoji="0" lang="fi-FI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474A4C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fi-FI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474A4C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215900" algn="l"/>
                        </a:tabLst>
                      </a:pPr>
                      <a:r>
                        <a:rPr kumimoji="0" lang="fi-FI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Riskin toteutuminen vaikeuttaa, hidastaa tai muutoin vaarantaa merkittävällä tavalla tärkeän tavoitteen saavuttamisen.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215900" algn="l"/>
                        </a:tabLst>
                      </a:pPr>
                      <a:r>
                        <a:rPr kumimoji="0" lang="fi-FI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Toteutuminen voi aiheuttaa merkittävää vahinkoa tai kustannuksia.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215900" algn="l"/>
                        </a:tabLst>
                      </a:pPr>
                      <a:r>
                        <a:rPr kumimoji="0" lang="fi-FI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Seuraus tai tapahtuma, jonka vuoksi toiminta joudutaan keskeyttämään, tai tapahtuman seurauksena aiheutuu vähäistä suurempia kustannuksia.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215900" algn="l"/>
                        </a:tabLst>
                      </a:pPr>
                      <a:r>
                        <a:rPr kumimoji="0" lang="fi-FI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Tapahtumasta voi aiheutua myös omaisuuden rikkoontumista.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215900" algn="l"/>
                        </a:tabLst>
                      </a:pPr>
                      <a:r>
                        <a:rPr kumimoji="0" lang="fi-FI" sz="1200" u="none" strike="sng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Yksittäisten ihmisten terveys tai henki voi vaarantua.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215900" algn="l"/>
                        </a:tabLst>
                      </a:pPr>
                      <a:r>
                        <a:rPr kumimoji="0" lang="fi-FI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Organisaation maine luotettavana toimijana heikentyy merkittävästi.</a:t>
                      </a:r>
                      <a:endParaRPr kumimoji="0" lang="fi-FI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327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Kohtalainen</a:t>
                      </a:r>
                      <a:endParaRPr kumimoji="0" lang="fi-FI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+mj-lt"/>
                        <a:ea typeface="+mn-ea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800" u="none" strike="noStrike" kern="1200" cap="none" normalizeH="0" baseline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2</a:t>
                      </a:r>
                      <a:endParaRPr kumimoji="0" lang="fi-FI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+mj-lt"/>
                        <a:ea typeface="+mn-ea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215900" algn="l"/>
                        </a:tabLst>
                      </a:pPr>
                      <a:r>
                        <a:rPr kumimoji="0" lang="fi-FI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Times New Roman" pitchFamily="18" charset="0"/>
                        </a:rPr>
                        <a:t>Riskin toteutuminen viivästyttää tai heikentää selvästi mahdollisuuksia saavuttaa yhtä tai useampia tavoitteista.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215900" algn="l"/>
                        </a:tabLst>
                      </a:pPr>
                      <a:r>
                        <a:rPr kumimoji="0" lang="fi-FI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Times New Roman" pitchFamily="18" charset="0"/>
                        </a:rPr>
                        <a:t>Seuraus tai tapahtuma, jonka vuoksi ei tarvitse keskeyttää toimintaa, mutta saatetaan joutua muuttamaan toiminnallisia suunnitelmia.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215900" algn="l"/>
                        </a:tabLst>
                      </a:pPr>
                      <a:r>
                        <a:rPr kumimoji="0" lang="fi-FI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Times New Roman" pitchFamily="18" charset="0"/>
                        </a:rPr>
                        <a:t>Tapahtumasta voi aiheutua vähäisiä kustannuksia.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215900" algn="l"/>
                        </a:tabLst>
                      </a:pPr>
                      <a:r>
                        <a:rPr kumimoji="0" lang="fi-FI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Times New Roman" pitchFamily="18" charset="0"/>
                        </a:rPr>
                        <a:t>Maine luotettavana toimijana vaarantuu.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j-lt"/>
                        <a:ea typeface="+mn-ea"/>
                        <a:cs typeface="Times New Roman" pitchFamily="18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Vähäinen</a:t>
                      </a:r>
                      <a:endParaRPr kumimoji="0" lang="fi-FI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+mj-lt"/>
                        <a:ea typeface="+mn-ea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800" u="none" strike="noStrike" kern="1200" cap="none" normalizeH="0" baseline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1</a:t>
                      </a:r>
                      <a:endParaRPr kumimoji="0" lang="fi-FI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+mj-lt"/>
                        <a:ea typeface="+mn-ea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215900" algn="l"/>
                        </a:tabLst>
                      </a:pPr>
                      <a:r>
                        <a:rPr kumimoji="0" lang="fi-FI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Riskin toteutumisesta voi aiheutua vähäistä haittaa tavoitteen saavuttamiselle.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215900" algn="l"/>
                        </a:tabLst>
                      </a:pPr>
                      <a:r>
                        <a:rPr kumimoji="0" lang="fi-FI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Toteutumisella on vähäinen vaikutus organisaation toimintaan.</a:t>
                      </a:r>
                      <a:endParaRPr kumimoji="0" lang="fi-FI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Alatunnisteen paikkamerkki 28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i-FI" dirty="0">
                <a:solidFill>
                  <a:schemeClr val="bg1">
                    <a:lumMod val="50000"/>
                  </a:schemeClr>
                </a:solidFill>
              </a:rPr>
              <a:t>JUHTA tietoriskienhallinta 2. työpaja</a:t>
            </a:r>
          </a:p>
        </p:txBody>
      </p:sp>
      <p:sp>
        <p:nvSpPr>
          <p:cNvPr id="8" name="Päivämäärän paikkamerkki 3"/>
          <p:cNvSpPr txBox="1">
            <a:spLocks/>
          </p:cNvSpPr>
          <p:nvPr/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i-FI"/>
            </a:defPPr>
            <a:lvl1pPr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0A89D-C953-410A-BEAC-558A1F3A0421}" type="datetime1">
              <a:rPr lang="fi-FI"/>
              <a:pPr/>
              <a:t>17.8.2017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2556757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62"/>
          <p:cNvSpPr/>
          <p:nvPr/>
        </p:nvSpPr>
        <p:spPr>
          <a:xfrm>
            <a:off x="-7255" y="928915"/>
            <a:ext cx="12191999" cy="5805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i-FI" sz="1400" b="1" dirty="0" smtClean="0"/>
              <a:t>B. Valitse </a:t>
            </a:r>
            <a:r>
              <a:rPr lang="fi-FI" sz="1400" b="1" dirty="0"/>
              <a:t>harjoitusriski: </a:t>
            </a:r>
            <a:r>
              <a:rPr lang="fi-FI" sz="1400" i="1" dirty="0"/>
              <a:t>Tietoon ei pääse / Tieto vuotaa / Tieto on virheellistä / Tieto ei jalostu / Tieto ei ole käytettävissä</a:t>
            </a:r>
          </a:p>
        </p:txBody>
      </p:sp>
      <p:sp>
        <p:nvSpPr>
          <p:cNvPr id="64" name="Rectangle 63"/>
          <p:cNvSpPr/>
          <p:nvPr/>
        </p:nvSpPr>
        <p:spPr>
          <a:xfrm>
            <a:off x="-7255" y="-7255"/>
            <a:ext cx="12191999" cy="9361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36000" tIns="36000" rIns="36000" bIns="36000" rtlCol="0" anchor="ctr" anchorCtr="0"/>
          <a:lstStyle/>
          <a:p>
            <a:r>
              <a:rPr lang="fi-FI" sz="1400" b="1" dirty="0" smtClean="0"/>
              <a:t>A. Tiedon arvon ja/tai </a:t>
            </a:r>
            <a:br>
              <a:rPr lang="fi-FI" sz="1400" b="1" dirty="0" smtClean="0"/>
            </a:br>
            <a:r>
              <a:rPr lang="fi-FI" sz="1400" b="1" dirty="0" smtClean="0"/>
              <a:t>tavoitteiden tärkeyden</a:t>
            </a:r>
            <a:br>
              <a:rPr lang="fi-FI" sz="1400" b="1" dirty="0" smtClean="0"/>
            </a:br>
            <a:r>
              <a:rPr lang="fi-FI" sz="1400" b="1" dirty="0" smtClean="0"/>
              <a:t>kuvaus:</a:t>
            </a:r>
            <a:endParaRPr lang="fi-FI" sz="1400" dirty="0"/>
          </a:p>
        </p:txBody>
      </p:sp>
      <p:sp>
        <p:nvSpPr>
          <p:cNvPr id="65" name="Rectangle 64"/>
          <p:cNvSpPr/>
          <p:nvPr/>
        </p:nvSpPr>
        <p:spPr>
          <a:xfrm>
            <a:off x="8397241" y="5229045"/>
            <a:ext cx="3794760" cy="16212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36000" tIns="36000" rIns="36000" bIns="36000" rtlCol="0" anchor="t" anchorCtr="0"/>
          <a:lstStyle/>
          <a:p>
            <a:pPr algn="ctr"/>
            <a:r>
              <a:rPr lang="fi-FI" sz="1400" b="1" dirty="0" smtClean="0"/>
              <a:t>F. Piirrä karttaan riskinsietokyvyn ja </a:t>
            </a:r>
            <a:br>
              <a:rPr lang="fi-FI" sz="1400" b="1" dirty="0" smtClean="0"/>
            </a:br>
            <a:r>
              <a:rPr lang="fi-FI" sz="1400" b="1" dirty="0" smtClean="0"/>
              <a:t>riskinottohalun rajat ja määrittele ne:</a:t>
            </a:r>
            <a:endParaRPr lang="fi-FI" sz="1400" dirty="0"/>
          </a:p>
        </p:txBody>
      </p:sp>
      <p:sp>
        <p:nvSpPr>
          <p:cNvPr id="66" name="Rectangle 65"/>
          <p:cNvSpPr/>
          <p:nvPr/>
        </p:nvSpPr>
        <p:spPr>
          <a:xfrm>
            <a:off x="2580" y="1509485"/>
            <a:ext cx="7417204" cy="27292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36000" tIns="36000" rIns="36000" bIns="36000" rtlCol="0" anchor="t" anchorCtr="0"/>
          <a:lstStyle/>
          <a:p>
            <a:pPr algn="ctr"/>
            <a:r>
              <a:rPr lang="fi-FI" sz="1400" b="1" dirty="0" smtClean="0"/>
              <a:t>C. Kuvaa riskin vaikutuksia</a:t>
            </a:r>
          </a:p>
          <a:p>
            <a:pPr marL="342900" indent="-342900">
              <a:buAutoNum type="arabicParenR"/>
            </a:pPr>
            <a:r>
              <a:rPr lang="fi-FI" sz="1400" b="1" dirty="0" smtClean="0"/>
              <a:t>Toiminnalle (välitön operatiivinen)</a:t>
            </a:r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r>
              <a:rPr lang="fi-FI" sz="1400" b="1" dirty="0" smtClean="0"/>
              <a:t>Asiakkaalle</a:t>
            </a:r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r>
              <a:rPr lang="fi-FI" sz="1400" b="1" dirty="0" smtClean="0"/>
              <a:t>Koko organisaatiolle</a:t>
            </a:r>
          </a:p>
          <a:p>
            <a:pPr marL="342900" indent="-342900">
              <a:buAutoNum type="arabicParenR"/>
            </a:pPr>
            <a:endParaRPr lang="fi-FI" sz="1400" dirty="0"/>
          </a:p>
        </p:txBody>
      </p:sp>
      <p:sp>
        <p:nvSpPr>
          <p:cNvPr id="67" name="Rectangle 66"/>
          <p:cNvSpPr/>
          <p:nvPr/>
        </p:nvSpPr>
        <p:spPr>
          <a:xfrm>
            <a:off x="-1" y="4238715"/>
            <a:ext cx="7417204" cy="26192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36000" tIns="36000" rIns="36000" bIns="36000" rtlCol="0" anchor="t" anchorCtr="0"/>
          <a:lstStyle/>
          <a:p>
            <a:pPr algn="ctr"/>
            <a:r>
              <a:rPr lang="fi-FI" sz="1400" b="1" dirty="0" smtClean="0"/>
              <a:t>D. Arvioi riskin syitä </a:t>
            </a:r>
            <a:r>
              <a:rPr lang="fi-FI" sz="1400" dirty="0" smtClean="0"/>
              <a:t>(alleviivaa juurisyyt)</a:t>
            </a:r>
          </a:p>
          <a:p>
            <a:pPr marL="342900" indent="-342900">
              <a:buAutoNum type="arabicParenR"/>
            </a:pPr>
            <a:r>
              <a:rPr lang="fi-FI" sz="1400" b="1" dirty="0" smtClean="0"/>
              <a:t>Ihminen / organisaatio / hallinto</a:t>
            </a:r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r>
              <a:rPr lang="fi-FI" sz="1400" b="1" dirty="0" smtClean="0"/>
              <a:t>Prosessi / palvelu</a:t>
            </a:r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r>
              <a:rPr lang="fi-FI" sz="1400" b="1" dirty="0" smtClean="0"/>
              <a:t>Teknologia</a:t>
            </a:r>
          </a:p>
          <a:p>
            <a:pPr marL="342900" indent="-342900">
              <a:buAutoNum type="arabicParenR"/>
            </a:pPr>
            <a:endParaRPr lang="fi-FI" sz="1400" dirty="0"/>
          </a:p>
        </p:txBody>
      </p:sp>
      <p:sp>
        <p:nvSpPr>
          <p:cNvPr id="68" name="Rectangle 67"/>
          <p:cNvSpPr/>
          <p:nvPr/>
        </p:nvSpPr>
        <p:spPr>
          <a:xfrm>
            <a:off x="7426296" y="1519562"/>
            <a:ext cx="977041" cy="533843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36000" tIns="36000" rIns="36000" bIns="36000" rtlCol="0" anchor="ctr" anchorCtr="0"/>
          <a:lstStyle/>
          <a:p>
            <a:pPr algn="ctr"/>
            <a:r>
              <a:rPr lang="fi-FI" sz="1200" b="1" dirty="0" smtClean="0"/>
              <a:t>E. Sijoita riski karttaan.</a:t>
            </a:r>
          </a:p>
          <a:p>
            <a:pPr algn="ctr"/>
            <a:r>
              <a:rPr lang="fi-FI" sz="1200" b="1" dirty="0" smtClean="0"/>
              <a:t> </a:t>
            </a:r>
            <a:endParaRPr lang="fi-FI" sz="1200" dirty="0" smtClean="0"/>
          </a:p>
          <a:p>
            <a:pPr algn="ctr"/>
            <a:r>
              <a:rPr lang="fi-FI" sz="1100" u="sng" dirty="0" smtClean="0"/>
              <a:t>Valitse </a:t>
            </a:r>
            <a:r>
              <a:rPr lang="fi-FI" sz="1100" u="sng" dirty="0" err="1" smtClean="0"/>
              <a:t>todennäköi</a:t>
            </a:r>
            <a:r>
              <a:rPr lang="fi-FI" sz="1100" u="sng" dirty="0" smtClean="0"/>
              <a:t>-syysluokka</a:t>
            </a:r>
            <a:r>
              <a:rPr lang="fi-FI" sz="1100" dirty="0" smtClean="0"/>
              <a:t> suhteessa historiaan (onko riski toteutunut aikaisemmin / kuinka usein?) ja olemassa olevien kontrollien  tehokkuuteen. </a:t>
            </a:r>
          </a:p>
          <a:p>
            <a:pPr algn="ctr"/>
            <a:endParaRPr lang="fi-FI" sz="1100" dirty="0" smtClean="0"/>
          </a:p>
          <a:p>
            <a:pPr algn="ctr"/>
            <a:r>
              <a:rPr lang="fi-FI" sz="1100" u="sng" dirty="0" smtClean="0"/>
              <a:t>Valitse vaikutuksen luokka</a:t>
            </a:r>
            <a:r>
              <a:rPr lang="fi-FI" sz="1100" b="1" dirty="0" smtClean="0"/>
              <a:t> </a:t>
            </a:r>
            <a:r>
              <a:rPr lang="fi-FI" sz="1100" dirty="0" smtClean="0"/>
              <a:t>suhteessa omaisuuden arvoon tai tavoitteen tärkeyteen.</a:t>
            </a:r>
            <a:endParaRPr lang="fi-FI" sz="1100" dirty="0"/>
          </a:p>
        </p:txBody>
      </p:sp>
      <p:graphicFrame>
        <p:nvGraphicFramePr>
          <p:cNvPr id="69" name="Table 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185598"/>
              </p:ext>
            </p:extLst>
          </p:nvPr>
        </p:nvGraphicFramePr>
        <p:xfrm>
          <a:off x="8403338" y="1525957"/>
          <a:ext cx="3781405" cy="37030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6281"/>
                <a:gridCol w="756281"/>
                <a:gridCol w="756281"/>
                <a:gridCol w="756281"/>
                <a:gridCol w="756281"/>
              </a:tblGrid>
              <a:tr h="72550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Lähes varma</a:t>
                      </a:r>
                      <a:br>
                        <a:rPr lang="fi-FI" sz="900" dirty="0" smtClean="0">
                          <a:latin typeface="+mn-lt"/>
                        </a:rPr>
                      </a:br>
                      <a:r>
                        <a:rPr lang="fi-FI" sz="900" dirty="0" smtClean="0">
                          <a:latin typeface="+mn-lt"/>
                        </a:rPr>
                        <a:t>(4)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72550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Toden-näköinen</a:t>
                      </a:r>
                      <a:br>
                        <a:rPr lang="fi-FI" sz="900" dirty="0" smtClean="0">
                          <a:latin typeface="+mn-lt"/>
                        </a:rPr>
                      </a:br>
                      <a:r>
                        <a:rPr lang="fi-FI" sz="900" dirty="0" smtClean="0">
                          <a:latin typeface="+mn-lt"/>
                        </a:rPr>
                        <a:t>(3)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72550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err="1" smtClean="0">
                          <a:latin typeface="+mn-lt"/>
                        </a:rPr>
                        <a:t>Mahdol</a:t>
                      </a:r>
                      <a:r>
                        <a:rPr lang="fi-FI" sz="900" dirty="0" smtClean="0">
                          <a:latin typeface="+mn-lt"/>
                        </a:rPr>
                        <a:t>-linen</a:t>
                      </a:r>
                      <a:br>
                        <a:rPr lang="fi-FI" sz="900" dirty="0" smtClean="0">
                          <a:latin typeface="+mn-lt"/>
                        </a:rPr>
                      </a:br>
                      <a:r>
                        <a:rPr lang="fi-FI" sz="900" dirty="0" smtClean="0">
                          <a:latin typeface="+mn-lt"/>
                        </a:rPr>
                        <a:t>(2)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72550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Epätoden-näköinen (1)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80105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(</a:t>
                      </a:r>
                      <a:r>
                        <a:rPr lang="fi-FI" sz="900" dirty="0" smtClean="0">
                          <a:latin typeface="+mn-lt"/>
                          <a:sym typeface="Wingdings" panose="05000000000000000000" pitchFamily="2" charset="2"/>
                        </a:rPr>
                        <a:t></a:t>
                      </a:r>
                      <a:r>
                        <a:rPr lang="fi-FI" sz="900" dirty="0" smtClean="0">
                          <a:latin typeface="+mn-lt"/>
                        </a:rPr>
                        <a:t>) Toden-näköisyys</a:t>
                      </a:r>
                    </a:p>
                    <a:p>
                      <a:pPr algn="r"/>
                      <a:r>
                        <a:rPr lang="fi-FI" sz="900" dirty="0" smtClean="0">
                          <a:latin typeface="+mn-lt"/>
                        </a:rPr>
                        <a:t>Vaikutus</a:t>
                      </a:r>
                      <a:r>
                        <a:rPr lang="fi-FI" sz="900" baseline="0" dirty="0" smtClean="0">
                          <a:latin typeface="+mn-lt"/>
                        </a:rPr>
                        <a:t> </a:t>
                      </a:r>
                      <a:r>
                        <a:rPr lang="fi-FI" sz="900" dirty="0" smtClean="0">
                          <a:latin typeface="+mn-lt"/>
                        </a:rPr>
                        <a:t>(</a:t>
                      </a:r>
                      <a:r>
                        <a:rPr lang="fi-FI" sz="900" dirty="0" smtClean="0">
                          <a:latin typeface="+mn-lt"/>
                          <a:sym typeface="Wingdings" panose="05000000000000000000" pitchFamily="2" charset="2"/>
                        </a:rPr>
                        <a:t>)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Vähäinen (1)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Kohta-lainen</a:t>
                      </a:r>
                      <a:br>
                        <a:rPr lang="fi-FI" sz="900" dirty="0" smtClean="0">
                          <a:latin typeface="+mn-lt"/>
                        </a:rPr>
                      </a:br>
                      <a:r>
                        <a:rPr lang="fi-FI" sz="900" dirty="0" smtClean="0">
                          <a:latin typeface="+mn-lt"/>
                        </a:rPr>
                        <a:t>(2)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Merkittävä (3)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Kriittinen (4)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7" name="Rectangle 86"/>
          <p:cNvSpPr/>
          <p:nvPr/>
        </p:nvSpPr>
        <p:spPr>
          <a:xfrm>
            <a:off x="8409849" y="5229045"/>
            <a:ext cx="3782152" cy="1621240"/>
          </a:xfrm>
          <a:prstGeom prst="rect">
            <a:avLst/>
          </a:prstGeom>
          <a:solidFill>
            <a:schemeClr val="tx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0" name="Rectangle 69"/>
          <p:cNvSpPr/>
          <p:nvPr/>
        </p:nvSpPr>
        <p:spPr>
          <a:xfrm>
            <a:off x="-4676" y="-7255"/>
            <a:ext cx="12189420" cy="1526817"/>
          </a:xfrm>
          <a:prstGeom prst="rect">
            <a:avLst/>
          </a:prstGeom>
          <a:solidFill>
            <a:schemeClr val="tx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1" name="Rectangle 70"/>
          <p:cNvSpPr/>
          <p:nvPr/>
        </p:nvSpPr>
        <p:spPr>
          <a:xfrm>
            <a:off x="-11933" y="1509485"/>
            <a:ext cx="7429136" cy="5340800"/>
          </a:xfrm>
          <a:prstGeom prst="rect">
            <a:avLst/>
          </a:prstGeom>
          <a:solidFill>
            <a:schemeClr val="tx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2" name="TextBox 61"/>
          <p:cNvSpPr txBox="1"/>
          <p:nvPr/>
        </p:nvSpPr>
        <p:spPr>
          <a:xfrm rot="20361831">
            <a:off x="3962550" y="2782804"/>
            <a:ext cx="3741889" cy="794802"/>
          </a:xfrm>
          <a:prstGeom prst="notchedRightArrow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fi-FI" sz="2000" dirty="0" smtClean="0">
                <a:solidFill>
                  <a:schemeClr val="bg1"/>
                </a:solidFill>
              </a:rPr>
              <a:t>Täyttövuorossa oleva kenttä</a:t>
            </a:r>
          </a:p>
        </p:txBody>
      </p:sp>
    </p:spTree>
    <p:extLst>
      <p:ext uri="{BB962C8B-B14F-4D97-AF65-F5344CB8AC3E}">
        <p14:creationId xmlns:p14="http://schemas.microsoft.com/office/powerpoint/2010/main" val="97144130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950"/>
            <a:ext cx="10515600" cy="1325563"/>
          </a:xfrm>
        </p:spPr>
        <p:txBody>
          <a:bodyPr/>
          <a:lstStyle/>
          <a:p>
            <a:r>
              <a:rPr lang="fi-FI" dirty="0"/>
              <a:t>Riskinsietokyky ja riskinottohalu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BA40-2C36-624E-A7A6-5182531A084B}" type="slidenum">
              <a:rPr lang="fi-FI" smtClean="0"/>
              <a:t>22</a:t>
            </a:fld>
            <a:endParaRPr lang="fi-FI"/>
          </a:p>
        </p:txBody>
      </p:sp>
      <p:sp>
        <p:nvSpPr>
          <p:cNvPr id="6" name="Päivämäärän paikkamerkki 3"/>
          <p:cNvSpPr txBox="1">
            <a:spLocks/>
          </p:cNvSpPr>
          <p:nvPr/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i-FI"/>
            </a:defPPr>
            <a:lvl1pPr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0A89D-C953-410A-BEAC-558A1F3A0421}" type="datetime1">
              <a:rPr lang="fi-FI"/>
              <a:pPr/>
              <a:t>17.8.2017</a:t>
            </a:fld>
            <a:endParaRPr lang="fi-FI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101090"/>
              </p:ext>
            </p:extLst>
          </p:nvPr>
        </p:nvGraphicFramePr>
        <p:xfrm>
          <a:off x="6991350" y="1407700"/>
          <a:ext cx="5016405" cy="5029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3281"/>
                <a:gridCol w="1003281"/>
                <a:gridCol w="1003281"/>
                <a:gridCol w="1003281"/>
                <a:gridCol w="1003281"/>
              </a:tblGrid>
              <a:tr h="1005840">
                <a:tc>
                  <a:txBody>
                    <a:bodyPr/>
                    <a:lstStyle/>
                    <a:p>
                      <a:pPr algn="ctr"/>
                      <a:r>
                        <a:rPr lang="fi-FI" sz="1200" dirty="0" smtClean="0">
                          <a:latin typeface="+mn-lt"/>
                        </a:rPr>
                        <a:t>Lähes varma</a:t>
                      </a:r>
                      <a:br>
                        <a:rPr lang="fi-FI" sz="1200" dirty="0" smtClean="0">
                          <a:latin typeface="+mn-lt"/>
                        </a:rPr>
                      </a:br>
                      <a:r>
                        <a:rPr lang="fi-FI" sz="1200" dirty="0" smtClean="0">
                          <a:latin typeface="+mn-lt"/>
                        </a:rPr>
                        <a:t>(4)</a:t>
                      </a:r>
                      <a:endParaRPr lang="fi-FI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1200" dirty="0">
                        <a:latin typeface="+mn-lt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005840">
                <a:tc>
                  <a:txBody>
                    <a:bodyPr/>
                    <a:lstStyle/>
                    <a:p>
                      <a:pPr algn="ctr"/>
                      <a:r>
                        <a:rPr lang="fi-FI" sz="1200" dirty="0" smtClean="0">
                          <a:latin typeface="+mn-lt"/>
                        </a:rPr>
                        <a:t>Toden-näköinen</a:t>
                      </a:r>
                      <a:br>
                        <a:rPr lang="fi-FI" sz="1200" dirty="0" smtClean="0">
                          <a:latin typeface="+mn-lt"/>
                        </a:rPr>
                      </a:br>
                      <a:r>
                        <a:rPr lang="fi-FI" sz="1200" dirty="0" smtClean="0">
                          <a:latin typeface="+mn-lt"/>
                        </a:rPr>
                        <a:t>(3)</a:t>
                      </a:r>
                      <a:endParaRPr lang="fi-FI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005840">
                <a:tc>
                  <a:txBody>
                    <a:bodyPr/>
                    <a:lstStyle/>
                    <a:p>
                      <a:pPr algn="ctr"/>
                      <a:r>
                        <a:rPr lang="fi-FI" sz="1200" dirty="0" err="1" smtClean="0">
                          <a:latin typeface="+mn-lt"/>
                        </a:rPr>
                        <a:t>Mahdol</a:t>
                      </a:r>
                      <a:r>
                        <a:rPr lang="fi-FI" sz="1200" dirty="0" smtClean="0">
                          <a:latin typeface="+mn-lt"/>
                        </a:rPr>
                        <a:t>-linen</a:t>
                      </a:r>
                      <a:br>
                        <a:rPr lang="fi-FI" sz="1200" dirty="0" smtClean="0">
                          <a:latin typeface="+mn-lt"/>
                        </a:rPr>
                      </a:br>
                      <a:r>
                        <a:rPr lang="fi-FI" sz="1200" dirty="0" smtClean="0">
                          <a:latin typeface="+mn-lt"/>
                        </a:rPr>
                        <a:t>(2)</a:t>
                      </a:r>
                      <a:endParaRPr lang="fi-FI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1200" dirty="0">
                        <a:latin typeface="+mn-lt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1005840">
                <a:tc>
                  <a:txBody>
                    <a:bodyPr/>
                    <a:lstStyle/>
                    <a:p>
                      <a:pPr algn="ctr"/>
                      <a:r>
                        <a:rPr lang="fi-FI" sz="1200" dirty="0" smtClean="0">
                          <a:latin typeface="+mn-lt"/>
                        </a:rPr>
                        <a:t>Epätoden-näköinen (1)</a:t>
                      </a:r>
                      <a:endParaRPr lang="fi-FI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1200" dirty="0">
                        <a:latin typeface="+mn-lt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005840">
                <a:tc>
                  <a:txBody>
                    <a:bodyPr/>
                    <a:lstStyle/>
                    <a:p>
                      <a:pPr algn="ctr"/>
                      <a:r>
                        <a:rPr lang="fi-FI" sz="1200" dirty="0" smtClean="0">
                          <a:latin typeface="+mn-lt"/>
                        </a:rPr>
                        <a:t>(</a:t>
                      </a:r>
                      <a:r>
                        <a:rPr lang="fi-FI" sz="1200" dirty="0" smtClean="0">
                          <a:latin typeface="+mn-lt"/>
                          <a:sym typeface="Wingdings" panose="05000000000000000000" pitchFamily="2" charset="2"/>
                        </a:rPr>
                        <a:t></a:t>
                      </a:r>
                      <a:r>
                        <a:rPr lang="fi-FI" sz="1200" dirty="0" smtClean="0">
                          <a:latin typeface="+mn-lt"/>
                        </a:rPr>
                        <a:t>) Toden-näköisyys</a:t>
                      </a:r>
                    </a:p>
                    <a:p>
                      <a:pPr algn="r"/>
                      <a:r>
                        <a:rPr lang="fi-FI" sz="1200" dirty="0" smtClean="0">
                          <a:latin typeface="+mn-lt"/>
                        </a:rPr>
                        <a:t>Vaikutus</a:t>
                      </a:r>
                      <a:r>
                        <a:rPr lang="fi-FI" sz="1200" baseline="0" dirty="0" smtClean="0">
                          <a:latin typeface="+mn-lt"/>
                        </a:rPr>
                        <a:t> </a:t>
                      </a:r>
                      <a:r>
                        <a:rPr lang="fi-FI" sz="1200" dirty="0" smtClean="0">
                          <a:latin typeface="+mn-lt"/>
                        </a:rPr>
                        <a:t>(</a:t>
                      </a:r>
                      <a:r>
                        <a:rPr lang="fi-FI" sz="1200" dirty="0" smtClean="0">
                          <a:latin typeface="+mn-lt"/>
                          <a:sym typeface="Wingdings" panose="05000000000000000000" pitchFamily="2" charset="2"/>
                        </a:rPr>
                        <a:t>)</a:t>
                      </a:r>
                      <a:endParaRPr lang="fi-FI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 smtClean="0">
                          <a:latin typeface="+mn-lt"/>
                        </a:rPr>
                        <a:t>Vähäinen (1)</a:t>
                      </a:r>
                      <a:endParaRPr lang="fi-FI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 smtClean="0">
                          <a:latin typeface="+mn-lt"/>
                        </a:rPr>
                        <a:t>Kohta-lainen</a:t>
                      </a:r>
                      <a:br>
                        <a:rPr lang="fi-FI" sz="1200" dirty="0" smtClean="0">
                          <a:latin typeface="+mn-lt"/>
                        </a:rPr>
                      </a:br>
                      <a:r>
                        <a:rPr lang="fi-FI" sz="1200" dirty="0" smtClean="0">
                          <a:latin typeface="+mn-lt"/>
                        </a:rPr>
                        <a:t>(2)</a:t>
                      </a:r>
                      <a:endParaRPr lang="fi-FI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 smtClean="0">
                          <a:latin typeface="+mn-lt"/>
                        </a:rPr>
                        <a:t>Merkittävä (3)</a:t>
                      </a:r>
                      <a:endParaRPr lang="fi-FI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 smtClean="0">
                          <a:latin typeface="+mn-lt"/>
                        </a:rPr>
                        <a:t>Kriittinen (4)</a:t>
                      </a:r>
                      <a:endParaRPr lang="fi-FI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Sisällön paikkamerkki 2"/>
          <p:cNvSpPr txBox="1">
            <a:spLocks/>
          </p:cNvSpPr>
          <p:nvPr/>
        </p:nvSpPr>
        <p:spPr>
          <a:xfrm>
            <a:off x="852874" y="1408693"/>
            <a:ext cx="2728526" cy="1206915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500" b="1" dirty="0" smtClean="0">
                <a:solidFill>
                  <a:schemeClr val="accent1">
                    <a:lumMod val="50000"/>
                  </a:schemeClr>
                </a:solidFill>
              </a:rPr>
              <a:t>Riskinsietokyky </a:t>
            </a:r>
            <a:r>
              <a:rPr lang="fi-FI" sz="1500" dirty="0" smtClean="0">
                <a:solidFill>
                  <a:schemeClr val="accent1">
                    <a:lumMod val="50000"/>
                  </a:schemeClr>
                </a:solidFill>
              </a:rPr>
              <a:t>on riskin suuruus, </a:t>
            </a:r>
            <a:r>
              <a:rPr lang="fi-FI" sz="1500" dirty="0">
                <a:solidFill>
                  <a:schemeClr val="accent1">
                    <a:lumMod val="50000"/>
                  </a:schemeClr>
                </a:solidFill>
              </a:rPr>
              <a:t>johon </a:t>
            </a:r>
            <a:r>
              <a:rPr lang="fi-FI" sz="1500" dirty="0" smtClean="0">
                <a:solidFill>
                  <a:schemeClr val="accent1">
                    <a:lumMod val="50000"/>
                  </a:schemeClr>
                </a:solidFill>
              </a:rPr>
              <a:t>organisaatio </a:t>
            </a:r>
            <a:r>
              <a:rPr lang="fi-FI" sz="1500" dirty="0">
                <a:solidFill>
                  <a:schemeClr val="accent1">
                    <a:lumMod val="50000"/>
                  </a:schemeClr>
                </a:solidFill>
              </a:rPr>
              <a:t>on valmis sitoutumaan riskien määrittelyn </a:t>
            </a:r>
            <a:r>
              <a:rPr lang="fi-FI" sz="1500" dirty="0" smtClean="0">
                <a:solidFill>
                  <a:schemeClr val="accent1">
                    <a:lumMod val="50000"/>
                  </a:schemeClr>
                </a:solidFill>
              </a:rPr>
              <a:t>jälkeen.</a:t>
            </a:r>
            <a:endParaRPr lang="fi-FI" sz="15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" name="Sisällön paikkamerkki 2"/>
          <p:cNvSpPr txBox="1">
            <a:spLocks/>
          </p:cNvSpPr>
          <p:nvPr/>
        </p:nvSpPr>
        <p:spPr>
          <a:xfrm>
            <a:off x="3724275" y="1408693"/>
            <a:ext cx="2728526" cy="120691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500" b="1" dirty="0" smtClean="0">
                <a:solidFill>
                  <a:schemeClr val="accent6">
                    <a:lumMod val="50000"/>
                  </a:schemeClr>
                </a:solidFill>
              </a:rPr>
              <a:t>Riskinsietokyky </a:t>
            </a:r>
            <a:r>
              <a:rPr lang="fi-FI" sz="1500" dirty="0" smtClean="0">
                <a:solidFill>
                  <a:schemeClr val="accent6">
                    <a:lumMod val="50000"/>
                  </a:schemeClr>
                </a:solidFill>
              </a:rPr>
              <a:t>on riskin suuruuden yläraja, </a:t>
            </a:r>
            <a:r>
              <a:rPr lang="fi-FI" sz="1500" dirty="0">
                <a:solidFill>
                  <a:schemeClr val="accent6">
                    <a:lumMod val="50000"/>
                  </a:schemeClr>
                </a:solidFill>
              </a:rPr>
              <a:t>johon </a:t>
            </a:r>
            <a:r>
              <a:rPr lang="fi-FI" sz="1500" dirty="0" smtClean="0">
                <a:solidFill>
                  <a:schemeClr val="accent6">
                    <a:lumMod val="50000"/>
                  </a:schemeClr>
                </a:solidFill>
              </a:rPr>
              <a:t>asti organisaatio </a:t>
            </a:r>
            <a:r>
              <a:rPr lang="fi-FI" sz="1500" dirty="0">
                <a:solidFill>
                  <a:schemeClr val="accent6">
                    <a:lumMod val="50000"/>
                  </a:schemeClr>
                </a:solidFill>
              </a:rPr>
              <a:t>on valmis sitoutumaan riskien määrittelyn </a:t>
            </a:r>
            <a:r>
              <a:rPr lang="fi-FI" sz="1500" dirty="0" smtClean="0">
                <a:solidFill>
                  <a:schemeClr val="accent6">
                    <a:lumMod val="50000"/>
                  </a:schemeClr>
                </a:solidFill>
              </a:rPr>
              <a:t>jälkeen.</a:t>
            </a:r>
            <a:endParaRPr lang="fi-FI" sz="15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4" name="Sisällön paikkamerkki 2"/>
          <p:cNvSpPr txBox="1">
            <a:spLocks/>
          </p:cNvSpPr>
          <p:nvPr/>
        </p:nvSpPr>
        <p:spPr>
          <a:xfrm>
            <a:off x="852874" y="2697164"/>
            <a:ext cx="2728526" cy="1239390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500" b="1" dirty="0" smtClean="0">
                <a:solidFill>
                  <a:schemeClr val="accent1">
                    <a:lumMod val="50000"/>
                  </a:schemeClr>
                </a:solidFill>
              </a:rPr>
              <a:t>Riskinottohalu </a:t>
            </a:r>
            <a:r>
              <a:rPr lang="fi-FI" sz="1500" dirty="0" smtClean="0">
                <a:solidFill>
                  <a:schemeClr val="accent1">
                    <a:lumMod val="50000"/>
                  </a:schemeClr>
                </a:solidFill>
              </a:rPr>
              <a:t>on riskin </a:t>
            </a:r>
            <a:r>
              <a:rPr lang="fi-FI" sz="1500" dirty="0">
                <a:solidFill>
                  <a:schemeClr val="accent1">
                    <a:lumMod val="50000"/>
                  </a:schemeClr>
                </a:solidFill>
              </a:rPr>
              <a:t>määrä, jonka organisaatio on valmis ottamaan pyrkiessään asettamiinsa tavoitteisiin</a:t>
            </a:r>
            <a:r>
              <a:rPr lang="fi-FI" sz="15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fi-FI" sz="15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" name="Sisällön paikkamerkki 2"/>
          <p:cNvSpPr txBox="1">
            <a:spLocks/>
          </p:cNvSpPr>
          <p:nvPr/>
        </p:nvSpPr>
        <p:spPr>
          <a:xfrm>
            <a:off x="3724275" y="2697163"/>
            <a:ext cx="2728526" cy="1239390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500" b="1" dirty="0">
                <a:solidFill>
                  <a:schemeClr val="accent6">
                    <a:lumMod val="50000"/>
                  </a:schemeClr>
                </a:solidFill>
              </a:rPr>
              <a:t>Riskinottohalu </a:t>
            </a:r>
            <a:r>
              <a:rPr lang="fi-FI" sz="1500" dirty="0">
                <a:solidFill>
                  <a:schemeClr val="accent6">
                    <a:lumMod val="50000"/>
                  </a:schemeClr>
                </a:solidFill>
              </a:rPr>
              <a:t>on riskin </a:t>
            </a:r>
            <a:r>
              <a:rPr lang="fi-FI" sz="1500" dirty="0" smtClean="0">
                <a:solidFill>
                  <a:schemeClr val="accent6">
                    <a:lumMod val="50000"/>
                  </a:schemeClr>
                </a:solidFill>
              </a:rPr>
              <a:t>määrän alaraja, </a:t>
            </a:r>
            <a:r>
              <a:rPr lang="fi-FI" sz="1500" dirty="0">
                <a:solidFill>
                  <a:schemeClr val="accent6">
                    <a:lumMod val="50000"/>
                  </a:schemeClr>
                </a:solidFill>
              </a:rPr>
              <a:t>jonka </a:t>
            </a:r>
            <a:r>
              <a:rPr lang="fi-FI" sz="1500" dirty="0" smtClean="0">
                <a:solidFill>
                  <a:schemeClr val="accent6">
                    <a:lumMod val="50000"/>
                  </a:schemeClr>
                </a:solidFill>
              </a:rPr>
              <a:t>alittavat riskit organisaatio </a:t>
            </a:r>
            <a:r>
              <a:rPr lang="fi-FI" sz="1500" dirty="0">
                <a:solidFill>
                  <a:schemeClr val="accent6">
                    <a:lumMod val="50000"/>
                  </a:schemeClr>
                </a:solidFill>
              </a:rPr>
              <a:t>on valmis ottamaan pyrkiessään asettamiinsa tavoitteisiin.</a:t>
            </a:r>
          </a:p>
        </p:txBody>
      </p:sp>
      <p:sp>
        <p:nvSpPr>
          <p:cNvPr id="20" name="TextBox 19"/>
          <p:cNvSpPr txBox="1"/>
          <p:nvPr/>
        </p:nvSpPr>
        <p:spPr>
          <a:xfrm rot="2388395">
            <a:off x="8044238" y="4341269"/>
            <a:ext cx="13821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2000" dirty="0" smtClean="0"/>
              <a:t>Voidaan</a:t>
            </a:r>
            <a:br>
              <a:rPr lang="fi-FI" sz="2000" dirty="0" smtClean="0"/>
            </a:br>
            <a:r>
              <a:rPr lang="fi-FI" sz="2000" dirty="0" smtClean="0"/>
              <a:t>ottaa</a:t>
            </a:r>
            <a:r>
              <a:rPr lang="fi-FI" sz="2000" dirty="0"/>
              <a:t> </a:t>
            </a:r>
            <a:r>
              <a:rPr lang="fi-FI" sz="2000" dirty="0" smtClean="0"/>
              <a:t>riskiä</a:t>
            </a:r>
            <a:endParaRPr lang="fi-FI" sz="2000" dirty="0"/>
          </a:p>
        </p:txBody>
      </p:sp>
      <p:sp>
        <p:nvSpPr>
          <p:cNvPr id="21" name="TextBox 20"/>
          <p:cNvSpPr txBox="1"/>
          <p:nvPr/>
        </p:nvSpPr>
        <p:spPr>
          <a:xfrm rot="2388395">
            <a:off x="10316846" y="2057362"/>
            <a:ext cx="18341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dirty="0" smtClean="0">
                <a:solidFill>
                  <a:schemeClr val="bg1"/>
                </a:solidFill>
              </a:rPr>
              <a:t>Ei siedetä riskiä</a:t>
            </a:r>
            <a:endParaRPr lang="fi-FI" sz="2000" dirty="0">
              <a:solidFill>
                <a:schemeClr val="bg1"/>
              </a:solidFill>
            </a:endParaRPr>
          </a:p>
        </p:txBody>
      </p:sp>
      <p:sp>
        <p:nvSpPr>
          <p:cNvPr id="22" name="Sisällön paikkamerkki 2"/>
          <p:cNvSpPr txBox="1">
            <a:spLocks/>
          </p:cNvSpPr>
          <p:nvPr/>
        </p:nvSpPr>
        <p:spPr>
          <a:xfrm>
            <a:off x="838199" y="4146698"/>
            <a:ext cx="5614601" cy="2290202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 b="1" dirty="0" smtClean="0">
                <a:solidFill>
                  <a:schemeClr val="accent6">
                    <a:lumMod val="50000"/>
                  </a:schemeClr>
                </a:solidFill>
              </a:rPr>
              <a:t>Esimerkiksi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i-FI" sz="1400" b="1" dirty="0" smtClean="0">
                <a:solidFill>
                  <a:schemeClr val="accent6">
                    <a:lumMod val="50000"/>
                  </a:schemeClr>
                </a:solidFill>
              </a:rPr>
              <a:t>Organisaatio ei siedä</a:t>
            </a:r>
            <a:r>
              <a:rPr lang="fi-FI" sz="1400" dirty="0" smtClean="0">
                <a:solidFill>
                  <a:schemeClr val="accent6">
                    <a:lumMod val="50000"/>
                  </a:schemeClr>
                </a:solidFill>
              </a:rPr>
              <a:t> pysyvän vamman tai kuoleman aiheuttavaa riskiä tai vaikutus ylittää 25%  vuositalousarviosta, korjauskustannukset tuplaavat palvelun vuosikulut, toiminta pysähtyy yli viikoksi, 20% asiakkaista menettää luottamuksen tai riski voi aiheuttaa vakavan pitkäaikainen maineen menetyksen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i-FI" sz="1400" b="1" dirty="0" smtClean="0">
                <a:solidFill>
                  <a:schemeClr val="accent6">
                    <a:lumMod val="50000"/>
                  </a:schemeClr>
                </a:solidFill>
              </a:rPr>
              <a:t>Voimme ottaa riskiä, jos</a:t>
            </a:r>
            <a:r>
              <a:rPr lang="fi-FI" sz="1400" dirty="0" smtClean="0">
                <a:solidFill>
                  <a:schemeClr val="accent6">
                    <a:lumMod val="50000"/>
                  </a:schemeClr>
                </a:solidFill>
              </a:rPr>
              <a:t> menetys on maksimissaan 3% vuositalousarviosta, korjauskustannukset eivät ylitä 10% palvelun vuosikuluista, toiminta hidastuminen on vähäistä ja väliaikaista maksimissaan viikon ajan  tai vakuutus kattaa 80% riskin vaikutuksista</a:t>
            </a:r>
          </a:p>
        </p:txBody>
      </p:sp>
      <p:sp>
        <p:nvSpPr>
          <p:cNvPr id="29" name="Alatunnisteen paikkamerkki 28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i-FI" dirty="0">
                <a:solidFill>
                  <a:schemeClr val="bg1">
                    <a:lumMod val="50000"/>
                  </a:schemeClr>
                </a:solidFill>
              </a:rPr>
              <a:t>JUHTA tietoriskienhallinta 2. työpaja</a:t>
            </a:r>
          </a:p>
        </p:txBody>
      </p:sp>
    </p:spTree>
    <p:extLst>
      <p:ext uri="{BB962C8B-B14F-4D97-AF65-F5344CB8AC3E}">
        <p14:creationId xmlns:p14="http://schemas.microsoft.com/office/powerpoint/2010/main" val="14304980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/>
          <p:cNvSpPr/>
          <p:nvPr/>
        </p:nvSpPr>
        <p:spPr>
          <a:xfrm>
            <a:off x="-7255" y="928915"/>
            <a:ext cx="12191999" cy="5805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non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i-FI" sz="1400" b="1" dirty="0" smtClean="0"/>
              <a:t>B. Valitse </a:t>
            </a:r>
            <a:r>
              <a:rPr lang="fi-FI" sz="1400" b="1" dirty="0"/>
              <a:t>harjoitusriski: </a:t>
            </a:r>
            <a:r>
              <a:rPr lang="fi-FI" sz="1400" i="1" dirty="0"/>
              <a:t>Tietoon ei pääse / Tieto vuotaa / Tieto on virheellistä / Tieto ei jalostu / Tieto ei ole käytettävissä</a:t>
            </a:r>
          </a:p>
        </p:txBody>
      </p:sp>
      <p:sp>
        <p:nvSpPr>
          <p:cNvPr id="63" name="Rectangle 62"/>
          <p:cNvSpPr/>
          <p:nvPr/>
        </p:nvSpPr>
        <p:spPr>
          <a:xfrm>
            <a:off x="-7255" y="-7255"/>
            <a:ext cx="12191999" cy="9361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36000" tIns="36000" rIns="36000" bIns="36000" rtlCol="0" anchor="ctr" anchorCtr="0"/>
          <a:lstStyle/>
          <a:p>
            <a:r>
              <a:rPr lang="fi-FI" sz="1400" b="1" dirty="0" smtClean="0"/>
              <a:t>A. Tiedon arvon ja/tai </a:t>
            </a:r>
            <a:br>
              <a:rPr lang="fi-FI" sz="1400" b="1" dirty="0" smtClean="0"/>
            </a:br>
            <a:r>
              <a:rPr lang="fi-FI" sz="1400" b="1" dirty="0" smtClean="0"/>
              <a:t>tavoitteiden tärkeyden</a:t>
            </a:r>
            <a:br>
              <a:rPr lang="fi-FI" sz="1400" b="1" dirty="0" smtClean="0"/>
            </a:br>
            <a:r>
              <a:rPr lang="fi-FI" sz="1400" b="1" dirty="0" smtClean="0"/>
              <a:t>kuvaus:</a:t>
            </a:r>
            <a:endParaRPr lang="fi-FI" sz="1400" dirty="0"/>
          </a:p>
        </p:txBody>
      </p:sp>
      <p:sp>
        <p:nvSpPr>
          <p:cNvPr id="64" name="Rectangle 63"/>
          <p:cNvSpPr/>
          <p:nvPr/>
        </p:nvSpPr>
        <p:spPr>
          <a:xfrm>
            <a:off x="8397241" y="5229045"/>
            <a:ext cx="3794760" cy="16212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36000" tIns="36000" rIns="36000" bIns="36000" rtlCol="0" anchor="t" anchorCtr="0"/>
          <a:lstStyle/>
          <a:p>
            <a:pPr algn="ctr"/>
            <a:r>
              <a:rPr lang="fi-FI" sz="1400" b="1" dirty="0" smtClean="0"/>
              <a:t>F. Piirrä karttaan riskinsietokyvyn ja </a:t>
            </a:r>
            <a:br>
              <a:rPr lang="fi-FI" sz="1400" b="1" dirty="0" smtClean="0"/>
            </a:br>
            <a:r>
              <a:rPr lang="fi-FI" sz="1400" b="1" dirty="0" smtClean="0"/>
              <a:t>riskinottohalun rajat ja määrittele ne:</a:t>
            </a:r>
            <a:endParaRPr lang="fi-FI" sz="1400" dirty="0"/>
          </a:p>
        </p:txBody>
      </p:sp>
      <p:sp>
        <p:nvSpPr>
          <p:cNvPr id="65" name="Rectangle 64"/>
          <p:cNvSpPr/>
          <p:nvPr/>
        </p:nvSpPr>
        <p:spPr>
          <a:xfrm>
            <a:off x="2580" y="1509485"/>
            <a:ext cx="7417204" cy="27292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36000" tIns="36000" rIns="36000" bIns="36000" rtlCol="0" anchor="t" anchorCtr="0"/>
          <a:lstStyle/>
          <a:p>
            <a:pPr algn="ctr"/>
            <a:r>
              <a:rPr lang="fi-FI" sz="1400" b="1" dirty="0" smtClean="0"/>
              <a:t>C. Kuvaa riskin vaikutuksia</a:t>
            </a:r>
          </a:p>
          <a:p>
            <a:pPr marL="342900" indent="-342900">
              <a:buAutoNum type="arabicParenR"/>
            </a:pPr>
            <a:r>
              <a:rPr lang="fi-FI" sz="1400" b="1" dirty="0" smtClean="0"/>
              <a:t>Toiminnalle (välitön operatiivinen)</a:t>
            </a:r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r>
              <a:rPr lang="fi-FI" sz="1400" b="1" dirty="0" smtClean="0"/>
              <a:t>Asiakkaalle</a:t>
            </a:r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r>
              <a:rPr lang="fi-FI" sz="1400" b="1" dirty="0" smtClean="0"/>
              <a:t>Koko organisaatiolle</a:t>
            </a:r>
          </a:p>
          <a:p>
            <a:pPr marL="342900" indent="-342900">
              <a:buAutoNum type="arabicParenR"/>
            </a:pPr>
            <a:endParaRPr lang="fi-FI" sz="1400" dirty="0"/>
          </a:p>
        </p:txBody>
      </p:sp>
      <p:sp>
        <p:nvSpPr>
          <p:cNvPr id="66" name="Rectangle 65"/>
          <p:cNvSpPr/>
          <p:nvPr/>
        </p:nvSpPr>
        <p:spPr>
          <a:xfrm>
            <a:off x="-1" y="4238715"/>
            <a:ext cx="7417204" cy="26192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36000" tIns="36000" rIns="36000" bIns="36000" rtlCol="0" anchor="t" anchorCtr="0"/>
          <a:lstStyle/>
          <a:p>
            <a:pPr algn="ctr"/>
            <a:r>
              <a:rPr lang="fi-FI" sz="1400" b="1" dirty="0" smtClean="0"/>
              <a:t>D. Arvioi riskin syitä </a:t>
            </a:r>
            <a:r>
              <a:rPr lang="fi-FI" sz="1400" dirty="0" smtClean="0"/>
              <a:t>(alleviivaa juurisyyt)</a:t>
            </a:r>
          </a:p>
          <a:p>
            <a:pPr marL="342900" indent="-342900">
              <a:buAutoNum type="arabicParenR"/>
            </a:pPr>
            <a:r>
              <a:rPr lang="fi-FI" sz="1400" b="1" dirty="0" smtClean="0"/>
              <a:t>Ihminen / organisaatio / hallinto</a:t>
            </a:r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r>
              <a:rPr lang="fi-FI" sz="1400" b="1" dirty="0" smtClean="0"/>
              <a:t>Prosessi / palvelu</a:t>
            </a:r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endParaRPr lang="fi-FI" sz="1400" b="1" dirty="0" smtClean="0"/>
          </a:p>
          <a:p>
            <a:pPr marL="342900" indent="-342900">
              <a:buAutoNum type="arabicParenR"/>
            </a:pPr>
            <a:r>
              <a:rPr lang="fi-FI" sz="1400" b="1" dirty="0" smtClean="0"/>
              <a:t>Teknologia</a:t>
            </a:r>
          </a:p>
          <a:p>
            <a:pPr marL="342900" indent="-342900">
              <a:buAutoNum type="arabicParenR"/>
            </a:pPr>
            <a:endParaRPr lang="fi-FI" sz="1400" dirty="0"/>
          </a:p>
        </p:txBody>
      </p:sp>
      <p:sp>
        <p:nvSpPr>
          <p:cNvPr id="67" name="Rectangle 66"/>
          <p:cNvSpPr/>
          <p:nvPr/>
        </p:nvSpPr>
        <p:spPr>
          <a:xfrm>
            <a:off x="7426296" y="1519562"/>
            <a:ext cx="977041" cy="533843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36000" tIns="36000" rIns="36000" bIns="36000" rtlCol="0" anchor="ctr" anchorCtr="0"/>
          <a:lstStyle/>
          <a:p>
            <a:pPr algn="ctr"/>
            <a:r>
              <a:rPr lang="fi-FI" sz="1200" b="1" dirty="0" smtClean="0"/>
              <a:t>E. Sijoita riski karttaan.</a:t>
            </a:r>
          </a:p>
          <a:p>
            <a:pPr algn="ctr"/>
            <a:r>
              <a:rPr lang="fi-FI" sz="1200" b="1" dirty="0" smtClean="0"/>
              <a:t> </a:t>
            </a:r>
            <a:endParaRPr lang="fi-FI" sz="1200" dirty="0" smtClean="0"/>
          </a:p>
          <a:p>
            <a:pPr algn="ctr"/>
            <a:r>
              <a:rPr lang="fi-FI" sz="1100" u="sng" dirty="0" smtClean="0"/>
              <a:t>Valitse </a:t>
            </a:r>
            <a:r>
              <a:rPr lang="fi-FI" sz="1100" u="sng" dirty="0" err="1" smtClean="0"/>
              <a:t>todennäköi</a:t>
            </a:r>
            <a:r>
              <a:rPr lang="fi-FI" sz="1100" u="sng" dirty="0" smtClean="0"/>
              <a:t>-syysluokka</a:t>
            </a:r>
            <a:r>
              <a:rPr lang="fi-FI" sz="1100" dirty="0" smtClean="0"/>
              <a:t> suhteessa historiaan (onko riski toteutunut aikaisemmin / kuinka usein?) ja olemassa olevien kontrollien  tehokkuuteen. </a:t>
            </a:r>
          </a:p>
          <a:p>
            <a:pPr algn="ctr"/>
            <a:endParaRPr lang="fi-FI" sz="1100" dirty="0" smtClean="0"/>
          </a:p>
          <a:p>
            <a:pPr algn="ctr"/>
            <a:r>
              <a:rPr lang="fi-FI" sz="1100" u="sng" dirty="0" smtClean="0"/>
              <a:t>Valitse vaikutuksen luokka</a:t>
            </a:r>
            <a:r>
              <a:rPr lang="fi-FI" sz="1100" b="1" dirty="0" smtClean="0"/>
              <a:t> </a:t>
            </a:r>
            <a:r>
              <a:rPr lang="fi-FI" sz="1100" dirty="0" smtClean="0"/>
              <a:t>suhteessa omaisuuden arvoon tai tavoitteen tärkeyteen.</a:t>
            </a:r>
            <a:endParaRPr lang="fi-FI" sz="1100" dirty="0"/>
          </a:p>
        </p:txBody>
      </p:sp>
      <p:graphicFrame>
        <p:nvGraphicFramePr>
          <p:cNvPr id="68" name="Table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72777"/>
              </p:ext>
            </p:extLst>
          </p:nvPr>
        </p:nvGraphicFramePr>
        <p:xfrm>
          <a:off x="8403338" y="1525957"/>
          <a:ext cx="3781405" cy="37030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6281"/>
                <a:gridCol w="756281"/>
                <a:gridCol w="756281"/>
                <a:gridCol w="756281"/>
                <a:gridCol w="756281"/>
              </a:tblGrid>
              <a:tr h="72550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Lähes varma</a:t>
                      </a:r>
                      <a:br>
                        <a:rPr lang="fi-FI" sz="900" dirty="0" smtClean="0">
                          <a:latin typeface="+mn-lt"/>
                        </a:rPr>
                      </a:br>
                      <a:r>
                        <a:rPr lang="fi-FI" sz="900" dirty="0" smtClean="0">
                          <a:latin typeface="+mn-lt"/>
                        </a:rPr>
                        <a:t>(4)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72550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Toden-näköinen</a:t>
                      </a:r>
                      <a:br>
                        <a:rPr lang="fi-FI" sz="900" dirty="0" smtClean="0">
                          <a:latin typeface="+mn-lt"/>
                        </a:rPr>
                      </a:br>
                      <a:r>
                        <a:rPr lang="fi-FI" sz="900" dirty="0" smtClean="0">
                          <a:latin typeface="+mn-lt"/>
                        </a:rPr>
                        <a:t>(3)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72550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err="1" smtClean="0">
                          <a:latin typeface="+mn-lt"/>
                        </a:rPr>
                        <a:t>Mahdol</a:t>
                      </a:r>
                      <a:r>
                        <a:rPr lang="fi-FI" sz="900" dirty="0" smtClean="0">
                          <a:latin typeface="+mn-lt"/>
                        </a:rPr>
                        <a:t>-linen</a:t>
                      </a:r>
                      <a:br>
                        <a:rPr lang="fi-FI" sz="900" dirty="0" smtClean="0">
                          <a:latin typeface="+mn-lt"/>
                        </a:rPr>
                      </a:br>
                      <a:r>
                        <a:rPr lang="fi-FI" sz="900" dirty="0" smtClean="0">
                          <a:latin typeface="+mn-lt"/>
                        </a:rPr>
                        <a:t>(2)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72550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Epätoden-näköinen (1)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80105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(</a:t>
                      </a:r>
                      <a:r>
                        <a:rPr lang="fi-FI" sz="900" dirty="0" smtClean="0">
                          <a:latin typeface="+mn-lt"/>
                          <a:sym typeface="Wingdings" panose="05000000000000000000" pitchFamily="2" charset="2"/>
                        </a:rPr>
                        <a:t></a:t>
                      </a:r>
                      <a:r>
                        <a:rPr lang="fi-FI" sz="900" dirty="0" smtClean="0">
                          <a:latin typeface="+mn-lt"/>
                        </a:rPr>
                        <a:t>) Toden-näköisyys</a:t>
                      </a:r>
                    </a:p>
                    <a:p>
                      <a:pPr algn="r"/>
                      <a:r>
                        <a:rPr lang="fi-FI" sz="900" dirty="0" smtClean="0">
                          <a:latin typeface="+mn-lt"/>
                        </a:rPr>
                        <a:t>Vaikutus</a:t>
                      </a:r>
                      <a:r>
                        <a:rPr lang="fi-FI" sz="900" baseline="0" dirty="0" smtClean="0">
                          <a:latin typeface="+mn-lt"/>
                        </a:rPr>
                        <a:t> </a:t>
                      </a:r>
                      <a:r>
                        <a:rPr lang="fi-FI" sz="900" dirty="0" smtClean="0">
                          <a:latin typeface="+mn-lt"/>
                        </a:rPr>
                        <a:t>(</a:t>
                      </a:r>
                      <a:r>
                        <a:rPr lang="fi-FI" sz="900" dirty="0" smtClean="0">
                          <a:latin typeface="+mn-lt"/>
                          <a:sym typeface="Wingdings" panose="05000000000000000000" pitchFamily="2" charset="2"/>
                        </a:rPr>
                        <a:t>)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Vähäinen (1)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Kohta-lainen</a:t>
                      </a:r>
                      <a:br>
                        <a:rPr lang="fi-FI" sz="900" dirty="0" smtClean="0">
                          <a:latin typeface="+mn-lt"/>
                        </a:rPr>
                      </a:br>
                      <a:r>
                        <a:rPr lang="fi-FI" sz="900" dirty="0" smtClean="0">
                          <a:latin typeface="+mn-lt"/>
                        </a:rPr>
                        <a:t>(2)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Merkittävä (3)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Kriittinen (4)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9" name="Rectangle 68"/>
          <p:cNvSpPr/>
          <p:nvPr/>
        </p:nvSpPr>
        <p:spPr>
          <a:xfrm>
            <a:off x="8388147" y="0"/>
            <a:ext cx="3803853" cy="5229047"/>
          </a:xfrm>
          <a:prstGeom prst="rect">
            <a:avLst/>
          </a:prstGeom>
          <a:solidFill>
            <a:schemeClr val="tx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0" name="Rectangle 69"/>
          <p:cNvSpPr/>
          <p:nvPr/>
        </p:nvSpPr>
        <p:spPr>
          <a:xfrm>
            <a:off x="-3" y="1"/>
            <a:ext cx="8388149" cy="6850284"/>
          </a:xfrm>
          <a:prstGeom prst="rect">
            <a:avLst/>
          </a:prstGeom>
          <a:solidFill>
            <a:schemeClr val="tx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1" name="TextBox 60"/>
          <p:cNvSpPr txBox="1"/>
          <p:nvPr/>
        </p:nvSpPr>
        <p:spPr>
          <a:xfrm rot="20906547">
            <a:off x="5186182" y="5927234"/>
            <a:ext cx="3741889" cy="794802"/>
          </a:xfrm>
          <a:prstGeom prst="notchedRightArrow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fi-FI" sz="2000" dirty="0" smtClean="0">
                <a:solidFill>
                  <a:schemeClr val="bg1"/>
                </a:solidFill>
              </a:rPr>
              <a:t>Täyttövuorossa oleva kenttä</a:t>
            </a:r>
          </a:p>
        </p:txBody>
      </p:sp>
    </p:spTree>
    <p:extLst>
      <p:ext uri="{BB962C8B-B14F-4D97-AF65-F5344CB8AC3E}">
        <p14:creationId xmlns:p14="http://schemas.microsoft.com/office/powerpoint/2010/main" val="145357082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object 67"/>
          <p:cNvSpPr/>
          <p:nvPr/>
        </p:nvSpPr>
        <p:spPr>
          <a:xfrm>
            <a:off x="12400082" y="1955058"/>
            <a:ext cx="284480" cy="193040"/>
          </a:xfrm>
          <a:custGeom>
            <a:avLst/>
            <a:gdLst/>
            <a:ahLst/>
            <a:cxnLst/>
            <a:rect l="l" t="t" r="r" b="b"/>
            <a:pathLst>
              <a:path w="284479" h="193039">
                <a:moveTo>
                  <a:pt x="119422" y="190395"/>
                </a:moveTo>
                <a:lnTo>
                  <a:pt x="134423" y="192390"/>
                </a:lnTo>
                <a:lnTo>
                  <a:pt x="150160" y="193046"/>
                </a:lnTo>
                <a:lnTo>
                  <a:pt x="154499" y="192578"/>
                </a:lnTo>
                <a:lnTo>
                  <a:pt x="119422" y="190395"/>
                </a:lnTo>
                <a:close/>
              </a:path>
              <a:path w="284479" h="193039">
                <a:moveTo>
                  <a:pt x="73958" y="174695"/>
                </a:moveTo>
                <a:lnTo>
                  <a:pt x="77831" y="176835"/>
                </a:lnTo>
                <a:lnTo>
                  <a:pt x="80938" y="178187"/>
                </a:lnTo>
                <a:lnTo>
                  <a:pt x="73958" y="174695"/>
                </a:lnTo>
                <a:close/>
              </a:path>
              <a:path w="284479" h="193039">
                <a:moveTo>
                  <a:pt x="48045" y="157167"/>
                </a:moveTo>
                <a:lnTo>
                  <a:pt x="54109" y="162225"/>
                </a:lnTo>
                <a:lnTo>
                  <a:pt x="59189" y="165699"/>
                </a:lnTo>
                <a:lnTo>
                  <a:pt x="53258" y="159768"/>
                </a:lnTo>
                <a:lnTo>
                  <a:pt x="48045" y="157167"/>
                </a:lnTo>
                <a:close/>
              </a:path>
              <a:path w="284479" h="193039">
                <a:moveTo>
                  <a:pt x="34957" y="144540"/>
                </a:moveTo>
                <a:lnTo>
                  <a:pt x="34781" y="144540"/>
                </a:lnTo>
                <a:lnTo>
                  <a:pt x="43581" y="153443"/>
                </a:lnTo>
                <a:lnTo>
                  <a:pt x="45327" y="154899"/>
                </a:lnTo>
                <a:lnTo>
                  <a:pt x="34957" y="144540"/>
                </a:lnTo>
                <a:close/>
              </a:path>
              <a:path w="284479" h="193039">
                <a:moveTo>
                  <a:pt x="25813" y="132336"/>
                </a:moveTo>
                <a:lnTo>
                  <a:pt x="24853" y="132336"/>
                </a:lnTo>
                <a:lnTo>
                  <a:pt x="25463" y="133256"/>
                </a:lnTo>
                <a:lnTo>
                  <a:pt x="31909" y="141177"/>
                </a:lnTo>
                <a:lnTo>
                  <a:pt x="31909" y="138432"/>
                </a:lnTo>
                <a:lnTo>
                  <a:pt x="25813" y="132336"/>
                </a:lnTo>
                <a:close/>
              </a:path>
              <a:path w="284479" h="193039">
                <a:moveTo>
                  <a:pt x="19730" y="123204"/>
                </a:moveTo>
                <a:lnTo>
                  <a:pt x="18793" y="123204"/>
                </a:lnTo>
                <a:lnTo>
                  <a:pt x="22778" y="129209"/>
                </a:lnTo>
                <a:lnTo>
                  <a:pt x="22778" y="126240"/>
                </a:lnTo>
                <a:lnTo>
                  <a:pt x="19730" y="123204"/>
                </a:lnTo>
                <a:close/>
              </a:path>
              <a:path w="284479" h="193039">
                <a:moveTo>
                  <a:pt x="16682" y="117096"/>
                </a:moveTo>
                <a:lnTo>
                  <a:pt x="15387" y="117096"/>
                </a:lnTo>
                <a:lnTo>
                  <a:pt x="16682" y="119534"/>
                </a:lnTo>
                <a:lnTo>
                  <a:pt x="16682" y="117096"/>
                </a:lnTo>
                <a:close/>
              </a:path>
              <a:path w="284479" h="193039">
                <a:moveTo>
                  <a:pt x="13634" y="111012"/>
                </a:moveTo>
                <a:lnTo>
                  <a:pt x="12156" y="111012"/>
                </a:lnTo>
                <a:lnTo>
                  <a:pt x="13634" y="113795"/>
                </a:lnTo>
                <a:lnTo>
                  <a:pt x="13634" y="111012"/>
                </a:lnTo>
                <a:close/>
              </a:path>
              <a:path w="284479" h="193039">
                <a:moveTo>
                  <a:pt x="10573" y="104916"/>
                </a:moveTo>
                <a:lnTo>
                  <a:pt x="9531" y="104916"/>
                </a:lnTo>
                <a:lnTo>
                  <a:pt x="10573" y="107452"/>
                </a:lnTo>
                <a:lnTo>
                  <a:pt x="10573" y="104916"/>
                </a:lnTo>
                <a:close/>
              </a:path>
              <a:path w="284479" h="193039">
                <a:moveTo>
                  <a:pt x="7525" y="95760"/>
                </a:moveTo>
                <a:lnTo>
                  <a:pt x="5952" y="95760"/>
                </a:lnTo>
                <a:lnTo>
                  <a:pt x="6446" y="97409"/>
                </a:lnTo>
                <a:lnTo>
                  <a:pt x="7525" y="100035"/>
                </a:lnTo>
                <a:lnTo>
                  <a:pt x="7525" y="95760"/>
                </a:lnTo>
                <a:close/>
              </a:path>
              <a:path w="284479" h="193039">
                <a:moveTo>
                  <a:pt x="4477" y="86628"/>
                </a:moveTo>
                <a:lnTo>
                  <a:pt x="3216" y="86628"/>
                </a:lnTo>
                <a:lnTo>
                  <a:pt x="4477" y="90838"/>
                </a:lnTo>
                <a:lnTo>
                  <a:pt x="4477" y="86628"/>
                </a:lnTo>
                <a:close/>
              </a:path>
              <a:path w="284479" h="193039">
                <a:moveTo>
                  <a:pt x="1429" y="71388"/>
                </a:moveTo>
                <a:lnTo>
                  <a:pt x="0" y="71388"/>
                </a:lnTo>
                <a:lnTo>
                  <a:pt x="1429" y="78736"/>
                </a:lnTo>
                <a:lnTo>
                  <a:pt x="1429" y="71388"/>
                </a:lnTo>
                <a:close/>
              </a:path>
              <a:path w="284479" h="193039">
                <a:moveTo>
                  <a:pt x="275749" y="0"/>
                </a:moveTo>
                <a:lnTo>
                  <a:pt x="275749" y="1284"/>
                </a:lnTo>
                <a:lnTo>
                  <a:pt x="276176" y="1284"/>
                </a:lnTo>
                <a:lnTo>
                  <a:pt x="275749" y="0"/>
                </a:lnTo>
                <a:close/>
              </a:path>
              <a:path w="284479" h="193039">
                <a:moveTo>
                  <a:pt x="278797" y="9170"/>
                </a:moveTo>
                <a:lnTo>
                  <a:pt x="278797" y="10428"/>
                </a:lnTo>
                <a:lnTo>
                  <a:pt x="279215" y="10428"/>
                </a:lnTo>
                <a:lnTo>
                  <a:pt x="278797" y="9170"/>
                </a:lnTo>
                <a:close/>
              </a:path>
              <a:path w="284479" h="193039">
                <a:moveTo>
                  <a:pt x="284058" y="35678"/>
                </a:moveTo>
                <a:lnTo>
                  <a:pt x="282457" y="66104"/>
                </a:lnTo>
                <a:lnTo>
                  <a:pt x="283861" y="55038"/>
                </a:lnTo>
                <a:lnTo>
                  <a:pt x="284476" y="39019"/>
                </a:lnTo>
                <a:lnTo>
                  <a:pt x="284058" y="35678"/>
                </a:lnTo>
                <a:close/>
              </a:path>
              <a:path w="284479" h="193039">
                <a:moveTo>
                  <a:pt x="227008" y="164333"/>
                </a:moveTo>
                <a:lnTo>
                  <a:pt x="223933" y="165864"/>
                </a:lnTo>
                <a:lnTo>
                  <a:pt x="221572" y="168225"/>
                </a:lnTo>
                <a:lnTo>
                  <a:pt x="225837" y="165312"/>
                </a:lnTo>
                <a:lnTo>
                  <a:pt x="227008" y="164333"/>
                </a:lnTo>
                <a:close/>
              </a:path>
              <a:path w="284479" h="193039">
                <a:moveTo>
                  <a:pt x="219689" y="169511"/>
                </a:moveTo>
                <a:lnTo>
                  <a:pt x="214802" y="171960"/>
                </a:lnTo>
                <a:lnTo>
                  <a:pt x="212816" y="173946"/>
                </a:lnTo>
                <a:lnTo>
                  <a:pt x="214742" y="172890"/>
                </a:lnTo>
                <a:lnTo>
                  <a:pt x="219689" y="169511"/>
                </a:lnTo>
                <a:close/>
              </a:path>
              <a:path w="284479" h="193039">
                <a:moveTo>
                  <a:pt x="196197" y="182234"/>
                </a:moveTo>
                <a:lnTo>
                  <a:pt x="181261" y="187212"/>
                </a:lnTo>
                <a:lnTo>
                  <a:pt x="166034" y="190260"/>
                </a:lnTo>
                <a:lnTo>
                  <a:pt x="166034" y="191136"/>
                </a:lnTo>
                <a:lnTo>
                  <a:pt x="177555" y="188729"/>
                </a:lnTo>
                <a:lnTo>
                  <a:pt x="190536" y="184648"/>
                </a:lnTo>
                <a:lnTo>
                  <a:pt x="196197" y="18223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Title 82"/>
          <p:cNvSpPr>
            <a:spLocks noGrp="1"/>
          </p:cNvSpPr>
          <p:nvPr>
            <p:ph type="title"/>
          </p:nvPr>
        </p:nvSpPr>
        <p:spPr>
          <a:xfrm>
            <a:off x="126897" y="63121"/>
            <a:ext cx="11226904" cy="734253"/>
          </a:xfrm>
        </p:spPr>
        <p:txBody>
          <a:bodyPr/>
          <a:lstStyle/>
          <a:p>
            <a:r>
              <a:rPr lang="fi-FI" dirty="0" smtClean="0"/>
              <a:t>Tietosuojariskien kartta </a:t>
            </a:r>
            <a:r>
              <a:rPr lang="fi-FI" dirty="0" smtClean="0">
                <a:solidFill>
                  <a:schemeClr val="accent6">
                    <a:lumMod val="50000"/>
                  </a:schemeClr>
                </a:solidFill>
              </a:rPr>
              <a:t>(esimerkki)</a:t>
            </a:r>
            <a:endParaRPr lang="fi-FI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4" name="Content Placeholder 83"/>
          <p:cNvSpPr>
            <a:spLocks noGrp="1"/>
          </p:cNvSpPr>
          <p:nvPr>
            <p:ph idx="1"/>
          </p:nvPr>
        </p:nvSpPr>
        <p:spPr>
          <a:xfrm>
            <a:off x="126896" y="797374"/>
            <a:ext cx="7983121" cy="5997709"/>
          </a:xfrm>
        </p:spPr>
        <p:txBody>
          <a:bodyPr>
            <a:noAutofit/>
          </a:bodyPr>
          <a:lstStyle/>
          <a:p>
            <a:pPr marL="12700" indent="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Clr>
                <a:srgbClr val="1E487C"/>
              </a:buClr>
              <a:buNone/>
              <a:tabLst>
                <a:tab pos="189865" algn="l"/>
              </a:tabLst>
            </a:pPr>
            <a:r>
              <a:rPr lang="fi-FI" sz="1400" b="1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1 Henki</a:t>
            </a:r>
            <a:r>
              <a:rPr lang="fi-FI" sz="1400" b="1" spc="-2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</a:t>
            </a:r>
            <a:r>
              <a:rPr lang="fi-FI" sz="1400" b="1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öt</a:t>
            </a:r>
            <a:r>
              <a:rPr lang="fi-FI" sz="1400" b="1" spc="-2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b="1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</a:t>
            </a:r>
            <a:r>
              <a:rPr lang="fi-FI" sz="1400" b="1" spc="-1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b="1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</a:t>
            </a:r>
            <a:r>
              <a:rPr lang="fi-FI" sz="1400" b="1" spc="4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voi</a:t>
            </a:r>
            <a:r>
              <a:rPr lang="fi-FI" sz="1400" b="1" spc="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b="1" spc="-1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</a:t>
            </a:r>
            <a:r>
              <a:rPr lang="fi-FI" sz="1400" b="1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b="1" spc="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b="1" spc="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irhe</a:t>
            </a:r>
            <a:r>
              <a:rPr lang="fi-FI" sz="1400" b="1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</a:t>
            </a:r>
            <a:r>
              <a:rPr lang="fi-FI" sz="1400" b="1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b="1" spc="-3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tä,</a:t>
            </a:r>
            <a:r>
              <a:rPr lang="fi-FI" sz="1400" b="1" spc="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vanhen</a:t>
            </a:r>
            <a:r>
              <a:rPr lang="fi-FI" sz="1400" b="1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unu</a:t>
            </a:r>
            <a:r>
              <a:rPr lang="fi-FI" sz="1400" b="1" spc="-3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ta</a:t>
            </a:r>
            <a:r>
              <a:rPr lang="fi-FI" sz="1400" b="1" spc="-4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tai</a:t>
            </a:r>
            <a:r>
              <a:rPr lang="fi-FI" sz="1400" b="1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tuhou</a:t>
            </a:r>
            <a:r>
              <a:rPr lang="fi-FI" sz="1400" b="1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unut</a:t>
            </a:r>
            <a:endParaRPr lang="fi-FI" sz="1400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marL="0" marR="159385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fi-FI" sz="1400" spc="-8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äär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johto</a:t>
            </a:r>
            <a:r>
              <a:rPr lang="fi-FI" sz="1400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p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äätöksiä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ja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p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äätöksiä.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Asiakkaa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le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vi</a:t>
            </a:r>
            <a:r>
              <a:rPr lang="fi-FI" sz="1400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r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heel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isiä</a:t>
            </a:r>
            <a:r>
              <a:rPr lang="fi-FI" sz="1400" spc="5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toime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p</a:t>
            </a:r>
            <a:r>
              <a:rPr lang="fi-FI" sz="1400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it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ei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ä.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Asiaka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kä</a:t>
            </a:r>
            <a:r>
              <a:rPr lang="fi-FI" sz="1400" spc="-4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r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si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vah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spc="-5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oj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spc="3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(tuleva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suus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,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3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erve</a:t>
            </a:r>
            <a:r>
              <a:rPr lang="fi-FI" sz="1400" spc="1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y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,</a:t>
            </a:r>
            <a:r>
              <a:rPr lang="fi-FI" sz="1400" spc="-3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ta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ous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)</a:t>
            </a:r>
            <a:r>
              <a:rPr lang="fi-FI" sz="1400" spc="3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ta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joutua 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hen</a:t>
            </a:r>
            <a:r>
              <a:rPr lang="fi-FI" sz="1400" spc="1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g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en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aaraan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.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2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Organisaation</a:t>
            </a:r>
            <a:r>
              <a:rPr lang="fi-FI" sz="1400" spc="-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3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orvausvel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ollisuus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.</a:t>
            </a:r>
            <a:r>
              <a:rPr lang="fi-FI" sz="1400" spc="4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4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Organisaation </a:t>
            </a:r>
            <a:r>
              <a:rPr lang="fi-FI" sz="1400" spc="-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main</a:t>
            </a:r>
            <a:r>
              <a:rPr lang="fi-FI" sz="140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</a:t>
            </a:r>
            <a:r>
              <a:rPr lang="fi-FI" sz="1400" spc="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voi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kä</a:t>
            </a:r>
            <a:r>
              <a:rPr lang="fi-FI" sz="1400" spc="-5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r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siä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.</a:t>
            </a:r>
            <a:r>
              <a:rPr lang="fi-FI" sz="1400" spc="3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Luo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tamu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</a:t>
            </a:r>
            <a:r>
              <a:rPr lang="fi-FI" sz="1400" spc="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organisaation </a:t>
            </a:r>
            <a:r>
              <a:rPr lang="fi-FI" sz="1400" spc="-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palv</a:t>
            </a:r>
            <a:r>
              <a:rPr lang="fi-FI" sz="1400" spc="1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</a:t>
            </a:r>
            <a:r>
              <a:rPr lang="fi-FI" sz="1400" spc="-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lui</a:t>
            </a:r>
            <a:r>
              <a:rPr lang="fi-FI" sz="1400" spc="-2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h</a:t>
            </a:r>
            <a:r>
              <a:rPr lang="fi-FI" sz="1400" spc="-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spc="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las</a:t>
            </a:r>
            <a:r>
              <a:rPr lang="fi-FI" sz="1400" spc="-3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</a:t>
            </a:r>
            <a:r>
              <a:rPr lang="fi-FI" sz="1400" spc="-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ee tai menetetään</a:t>
            </a:r>
            <a:r>
              <a:rPr lang="fi-FI" sz="140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.</a:t>
            </a:r>
            <a:r>
              <a:rPr lang="fi-FI" sz="1400" spc="3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Organisaation </a:t>
            </a:r>
            <a:r>
              <a:rPr lang="fi-FI" sz="1400" spc="-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to</a:t>
            </a:r>
            <a:r>
              <a:rPr lang="fi-FI" sz="1400" spc="-2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spc="-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minnot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kä</a:t>
            </a:r>
            <a:r>
              <a:rPr lang="fi-FI" sz="1400" spc="-5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r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sivät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.</a:t>
            </a:r>
            <a:r>
              <a:rPr lang="fi-FI" sz="1400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Pitkäl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</a:t>
            </a:r>
            <a:r>
              <a:rPr lang="fi-FI" sz="1400" spc="4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täh</a:t>
            </a:r>
            <a:r>
              <a:rPr lang="fi-FI" sz="1400" spc="-4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äimell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</a:t>
            </a:r>
            <a:r>
              <a:rPr lang="fi-FI" sz="1400" spc="1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do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ett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u</a:t>
            </a:r>
            <a:r>
              <a:rPr lang="fi-FI" sz="1400" spc="1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oim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ntoje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teh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kkuu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d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spc="3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ja tuot</a:t>
            </a:r>
            <a:r>
              <a:rPr lang="fi-FI" sz="1400" spc="-3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vuude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asv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u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jä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</a:t>
            </a:r>
            <a:r>
              <a:rPr lang="fi-FI" sz="1400" spc="1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toteutumat</a:t>
            </a:r>
            <a:r>
              <a:rPr lang="fi-FI" sz="1400" spc="-3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a.</a:t>
            </a:r>
            <a:endParaRPr lang="fi-FI" sz="1400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marL="12700" marR="5080" indent="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Clr>
                <a:srgbClr val="1E487C"/>
              </a:buClr>
              <a:buNone/>
              <a:tabLst>
                <a:tab pos="189865" algn="l"/>
              </a:tabLst>
            </a:pPr>
            <a:r>
              <a:rPr lang="fi-FI" sz="1400" b="1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2 Henki</a:t>
            </a:r>
            <a:r>
              <a:rPr lang="fi-FI" sz="1400" b="1" spc="-2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</a:t>
            </a:r>
            <a:r>
              <a:rPr lang="fi-FI" sz="1400" b="1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öt</a:t>
            </a:r>
            <a:r>
              <a:rPr lang="fi-FI" sz="1400" b="1" spc="-2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b="1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</a:t>
            </a:r>
            <a:r>
              <a:rPr lang="fi-FI" sz="1400" b="1" spc="-1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b="1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</a:t>
            </a:r>
            <a:r>
              <a:rPr lang="fi-FI" sz="1400" b="1" spc="4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ei</a:t>
            </a:r>
            <a:r>
              <a:rPr lang="fi-FI" sz="1400" b="1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jalo</a:t>
            </a:r>
            <a:r>
              <a:rPr lang="fi-FI" sz="1400" b="1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tu</a:t>
            </a:r>
            <a:r>
              <a:rPr lang="fi-FI" sz="1400" b="1" spc="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(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jou</a:t>
            </a:r>
            <a:r>
              <a:rPr lang="fi-FI" sz="1400" b="1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b="1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vuus)</a:t>
            </a:r>
            <a:r>
              <a:rPr lang="fi-FI" sz="1400" b="1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to</a:t>
            </a:r>
            <a:r>
              <a:rPr lang="fi-FI" sz="1400" b="1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minnan</a:t>
            </a:r>
            <a:r>
              <a:rPr lang="fi-FI" sz="1400" b="1" spc="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b="1" spc="-4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ehi</a:t>
            </a:r>
            <a:r>
              <a:rPr lang="fi-FI" sz="1400" b="1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yksen</a:t>
            </a:r>
            <a:r>
              <a:rPr lang="fi-FI" sz="1400" b="1" spc="-1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mu</a:t>
            </a:r>
            <a:r>
              <a:rPr lang="fi-FI" sz="1400" b="1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ana </a:t>
            </a:r>
            <a:endParaRPr lang="fi-FI" sz="1400" b="1" dirty="0" smtClean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marL="12700" marR="508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1E487C"/>
              </a:buClr>
              <a:buNone/>
              <a:tabLst>
                <a:tab pos="189865" algn="l"/>
              </a:tabLst>
            </a:pPr>
            <a:r>
              <a:rPr lang="fi-FI" sz="1400" spc="-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Manuaalise</a:t>
            </a:r>
            <a:r>
              <a:rPr lang="fi-FI" sz="140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työ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1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jatku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at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. </a:t>
            </a:r>
            <a:r>
              <a:rPr lang="fi-FI" sz="1400" spc="-1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oim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 </a:t>
            </a:r>
            <a:r>
              <a:rPr lang="fi-FI" sz="1400" spc="1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vo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 </a:t>
            </a:r>
            <a:r>
              <a:rPr lang="fi-FI" sz="1400" spc="-3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ehi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tä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ta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r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pee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mukaan. Pitkäl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</a:t>
            </a:r>
            <a:r>
              <a:rPr lang="fi-FI" sz="1400" spc="4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täh</a:t>
            </a:r>
            <a:r>
              <a:rPr lang="fi-FI" sz="1400" spc="-3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äimell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d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ett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u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toim</a:t>
            </a:r>
            <a:r>
              <a:rPr lang="fi-FI" sz="1400" spc="-2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spc="-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ntoje</a:t>
            </a:r>
            <a:r>
              <a:rPr lang="fi-FI" sz="140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spc="-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asiakastyy</a:t>
            </a:r>
            <a:r>
              <a:rPr lang="fi-FI" sz="1400" spc="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yväisy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y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den, 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tehokkuude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spc="3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j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 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tuott</a:t>
            </a:r>
            <a:r>
              <a:rPr lang="fi-FI" sz="1400" spc="-4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vuud</a:t>
            </a:r>
            <a:r>
              <a:rPr lang="fi-FI" sz="1400" spc="1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 </a:t>
            </a:r>
            <a:r>
              <a:rPr lang="fi-FI" sz="1400" spc="-3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asv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u 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jä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</a:t>
            </a:r>
            <a:r>
              <a:rPr lang="fi-FI" sz="1400" spc="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toteu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umatta</a:t>
            </a:r>
            <a:r>
              <a:rPr lang="fi-FI" sz="1400" spc="-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.</a:t>
            </a:r>
          </a:p>
          <a:p>
            <a:pPr marL="12700" indent="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Clr>
                <a:srgbClr val="1E487C"/>
              </a:buClr>
              <a:buNone/>
              <a:tabLst>
                <a:tab pos="189865" algn="l"/>
              </a:tabLst>
            </a:pPr>
            <a:r>
              <a:rPr lang="fi-FI" sz="1400" b="1" spc="-9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3 T</a:t>
            </a:r>
            <a:r>
              <a:rPr lang="fi-FI" sz="1400" b="1" spc="-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</a:t>
            </a:r>
            <a:r>
              <a:rPr lang="fi-FI" sz="1400" b="1" spc="1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r</a:t>
            </a:r>
            <a:r>
              <a:rPr lang="fi-FI" sz="1400" b="1" spc="-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ke</a:t>
            </a:r>
            <a:r>
              <a:rPr lang="fi-FI" sz="1400" b="1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</a:t>
            </a:r>
            <a:r>
              <a:rPr lang="fi-FI" sz="1400" b="1" spc="-4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b="1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he</a:t>
            </a:r>
            <a:r>
              <a:rPr lang="fi-FI" sz="1400" b="1" spc="1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b="1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kilöti</a:t>
            </a:r>
            <a:r>
              <a:rPr lang="fi-FI" sz="1400" b="1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</a:t>
            </a:r>
            <a:r>
              <a:rPr lang="fi-FI" sz="1400" b="1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</a:t>
            </a:r>
            <a:r>
              <a:rPr lang="fi-FI" sz="1400" b="1" spc="4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b="1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b="1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b="1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ol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</a:t>
            </a:r>
            <a:r>
              <a:rPr lang="fi-FI" sz="1400" b="1" spc="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b="1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</a:t>
            </a:r>
            <a:r>
              <a:rPr lang="fi-FI" sz="1400" b="1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b="1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ata</a:t>
            </a:r>
            <a:r>
              <a:rPr lang="fi-FI" sz="1400" b="1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</a:t>
            </a:r>
            <a:r>
              <a:rPr lang="fi-FI" sz="1400" b="1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illa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,</a:t>
            </a:r>
            <a:r>
              <a:rPr lang="fi-FI" sz="1400" b="1" spc="-4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b="1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ku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b="1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b="1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sit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</a:t>
            </a:r>
            <a:r>
              <a:rPr lang="fi-FI" sz="1400" b="1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t</a:t>
            </a:r>
            <a:r>
              <a:rPr lang="fi-FI" sz="1400" b="1" spc="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b="1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r</a:t>
            </a:r>
            <a:r>
              <a:rPr lang="fi-FI" sz="1400" b="1" spc="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</a:t>
            </a:r>
            <a:r>
              <a:rPr lang="fi-FI" sz="1400" b="1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itsee</a:t>
            </a:r>
            <a:endParaRPr lang="fi-FI" sz="1400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marL="0" marR="508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fi-FI" sz="1400" spc="-6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y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ö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hida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tuva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3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ta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estyvä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3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toimin</a:t>
            </a:r>
            <a:r>
              <a:rPr lang="fi-FI" sz="1400" spc="-2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spc="-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oiss</a:t>
            </a:r>
            <a:r>
              <a:rPr lang="fi-FI" sz="140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spc="5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j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 </a:t>
            </a:r>
            <a:r>
              <a:rPr lang="fi-FI" sz="1400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ääri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päätök</a:t>
            </a:r>
            <a:r>
              <a:rPr lang="fi-FI" sz="1400" spc="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iä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va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ho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spc="4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tied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la.</a:t>
            </a:r>
            <a:r>
              <a:rPr lang="fi-FI" sz="1400" spc="3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Asiakkaa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le</a:t>
            </a:r>
            <a:r>
              <a:rPr lang="fi-FI" sz="1400" spc="1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väär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toime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p</a:t>
            </a:r>
            <a:r>
              <a:rPr lang="fi-FI" sz="1400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it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ei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ä.</a:t>
            </a:r>
            <a:r>
              <a:rPr lang="fi-FI" sz="1400" spc="4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Asiakkaat</a:t>
            </a:r>
            <a:r>
              <a:rPr lang="fi-FI" sz="1400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ei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ät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voi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asioida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.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Asiaka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kä</a:t>
            </a:r>
            <a:r>
              <a:rPr lang="fi-FI" sz="1400" spc="-4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r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si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va</a:t>
            </a:r>
            <a:r>
              <a:rPr lang="fi-FI" sz="1400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h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in</a:t>
            </a:r>
            <a:r>
              <a:rPr lang="fi-FI" sz="1400" spc="-6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oj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spc="3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(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erve</a:t>
            </a:r>
            <a:r>
              <a:rPr lang="fi-FI" sz="1400" spc="1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y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,</a:t>
            </a:r>
            <a:r>
              <a:rPr lang="fi-FI" sz="1400" spc="-3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ta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ous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)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ta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joutu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u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henge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vaa</a:t>
            </a:r>
            <a:r>
              <a:rPr lang="fi-FI" sz="1400" spc="-4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r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aan. </a:t>
            </a:r>
            <a:r>
              <a:rPr lang="fi-FI" sz="1400" spc="-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Organisaatio voi </a:t>
            </a:r>
            <a:r>
              <a:rPr lang="fi-FI" sz="1400" spc="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j</a:t>
            </a:r>
            <a:r>
              <a:rPr lang="fi-FI" sz="1400" spc="-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outu</a:t>
            </a:r>
            <a:r>
              <a:rPr lang="fi-FI" sz="140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 </a:t>
            </a:r>
            <a:r>
              <a:rPr lang="fi-FI" sz="1400" spc="-4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</a:t>
            </a:r>
            <a:r>
              <a:rPr lang="fi-FI" sz="1400" spc="-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orvausv</a:t>
            </a:r>
            <a:r>
              <a:rPr lang="fi-FI" sz="1400" spc="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</a:t>
            </a:r>
            <a:r>
              <a:rPr lang="fi-FI" sz="1400" spc="-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lvolli</a:t>
            </a:r>
            <a:r>
              <a:rPr lang="fi-FI" sz="1400" spc="1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</a:t>
            </a:r>
            <a:r>
              <a:rPr lang="fi-FI" sz="1400" spc="-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</a:t>
            </a:r>
            <a:r>
              <a:rPr lang="fi-FI" sz="1400" spc="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ks</a:t>
            </a:r>
            <a:r>
              <a:rPr lang="fi-FI" sz="1400" spc="-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.</a:t>
            </a:r>
            <a:r>
              <a:rPr lang="fi-FI" sz="1400" spc="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Main</a:t>
            </a:r>
            <a:r>
              <a:rPr lang="fi-FI" sz="140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</a:t>
            </a:r>
            <a:r>
              <a:rPr lang="fi-FI" sz="1400" spc="3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kä</a:t>
            </a:r>
            <a:r>
              <a:rPr lang="fi-FI" sz="1400" spc="-4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r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spc="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</a:t>
            </a:r>
            <a:r>
              <a:rPr lang="fi-FI" sz="1400" spc="-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olau</a:t>
            </a:r>
            <a:r>
              <a:rPr lang="fi-FI" sz="1400" spc="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ks</a:t>
            </a:r>
            <a:r>
              <a:rPr lang="fi-FI" sz="1400" spc="-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en.</a:t>
            </a:r>
            <a:r>
              <a:rPr lang="fi-FI" sz="140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Luot</a:t>
            </a:r>
            <a:r>
              <a:rPr lang="fi-FI" sz="1400" spc="-3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amu</a:t>
            </a:r>
            <a:r>
              <a:rPr lang="fi-FI" sz="140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</a:t>
            </a:r>
            <a:r>
              <a:rPr lang="fi-FI" sz="1400" spc="4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palveluihi</a:t>
            </a:r>
            <a:r>
              <a:rPr lang="fi-FI" sz="140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spc="3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la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</a:t>
            </a:r>
            <a:r>
              <a:rPr lang="fi-FI" sz="1400" spc="-4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ee.</a:t>
            </a:r>
            <a:endParaRPr lang="fi-FI" sz="1400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marL="12700" indent="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Clr>
                <a:srgbClr val="1E487C"/>
              </a:buClr>
              <a:buNone/>
              <a:tabLst>
                <a:tab pos="189865" algn="l"/>
              </a:tabLst>
            </a:pPr>
            <a:r>
              <a:rPr lang="fi-FI" sz="1400" b="1" spc="-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4 Arkal</a:t>
            </a:r>
            <a:r>
              <a:rPr lang="fi-FI" sz="1400" b="1" spc="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u</a:t>
            </a:r>
            <a:r>
              <a:rPr lang="fi-FI" sz="1400" b="1" spc="-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</a:t>
            </a:r>
            <a:r>
              <a:rPr lang="fi-FI" sz="1400" b="1" spc="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b="1" spc="-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toi</a:t>
            </a:r>
            <a:r>
              <a:rPr lang="fi-FI" sz="1400" b="1" spc="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b="1" spc="-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</a:t>
            </a:r>
            <a:r>
              <a:rPr lang="fi-FI" sz="1400" b="1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b="1" spc="2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b="1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he</a:t>
            </a:r>
            <a:r>
              <a:rPr lang="fi-FI" sz="1400" b="1" spc="1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b="1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kilöti</a:t>
            </a:r>
            <a:r>
              <a:rPr lang="fi-FI" sz="1400" b="1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</a:t>
            </a:r>
            <a:r>
              <a:rPr lang="fi-FI" sz="1400" b="1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</a:t>
            </a:r>
            <a:r>
              <a:rPr lang="fi-FI" sz="1400" b="1" spc="4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b="1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</a:t>
            </a:r>
            <a:r>
              <a:rPr lang="fi-FI" sz="1400" b="1" spc="1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u</a:t>
            </a:r>
            <a:r>
              <a:rPr lang="fi-FI" sz="1400" b="1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ot</a:t>
            </a:r>
            <a:r>
              <a:rPr lang="fi-FI" sz="1400" b="1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b="1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b="1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si</a:t>
            </a:r>
            <a:r>
              <a:rPr lang="fi-FI" sz="1400" b="1" spc="1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</a:t>
            </a:r>
            <a:r>
              <a:rPr lang="fi-FI" sz="1400" b="1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ulli</a:t>
            </a:r>
            <a:r>
              <a:rPr lang="fi-FI" sz="1400" b="1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</a:t>
            </a:r>
            <a:r>
              <a:rPr lang="fi-FI" sz="1400" b="1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ille</a:t>
            </a:r>
            <a:endParaRPr lang="fi-FI" sz="1400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marL="0" marR="76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Suu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r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yl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mää</a:t>
            </a:r>
            <a:r>
              <a:rPr lang="fi-FI" sz="1400" spc="-3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r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äi</a:t>
            </a:r>
            <a:r>
              <a:rPr lang="fi-FI" sz="1400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en</a:t>
            </a:r>
            <a:r>
              <a:rPr lang="fi-FI" sz="1400" spc="3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työ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asian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selvi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ämiseksi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ja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4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r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jaamiseksi.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9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y</a:t>
            </a:r>
            <a:r>
              <a:rPr lang="fi-FI" sz="1400" spc="-2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ö</a:t>
            </a:r>
            <a:r>
              <a:rPr lang="fi-FI" sz="1400" spc="-2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</a:t>
            </a:r>
            <a:r>
              <a:rPr lang="fi-FI" sz="1400" spc="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menee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tu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</a:t>
            </a:r>
            <a:r>
              <a:rPr lang="fi-FI" sz="1400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tt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ama</a:t>
            </a:r>
            <a:r>
              <a:rPr lang="fi-FI" sz="1400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tomaan</a:t>
            </a:r>
            <a:r>
              <a:rPr lang="fi-FI" sz="1400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asiaan.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Asia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as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kä</a:t>
            </a:r>
            <a:r>
              <a:rPr lang="fi-FI" sz="1400" spc="-4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r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sii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henkisiä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ja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tal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udell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si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spc="7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vahi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spc="-4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oj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spc="4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</a:t>
            </a:r>
            <a:r>
              <a:rPr lang="fi-FI" sz="1400" spc="1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menettä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</a:t>
            </a:r>
            <a:r>
              <a:rPr lang="fi-FI" sz="1400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luo</a:t>
            </a:r>
            <a:r>
              <a:rPr lang="fi-FI" sz="1400" spc="-3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tamuks</a:t>
            </a:r>
            <a:r>
              <a:rPr lang="fi-FI" sz="1400" spc="1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spc="1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palveluih</a:t>
            </a:r>
            <a:r>
              <a:rPr lang="fi-FI" sz="1400" spc="-2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spc="-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. Mikä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tapau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sa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aajast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julkisuut</a:t>
            </a:r>
            <a:r>
              <a:rPr lang="fi-FI" sz="1400" spc="-4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,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main</a:t>
            </a:r>
            <a:r>
              <a:rPr lang="fi-FI" sz="140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</a:t>
            </a:r>
            <a:r>
              <a:rPr lang="fi-FI" sz="1400" spc="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kä</a:t>
            </a:r>
            <a:r>
              <a:rPr lang="fi-FI" sz="1400" spc="-5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r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si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spc="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ison </a:t>
            </a:r>
            <a:r>
              <a:rPr lang="fi-FI" sz="1400" spc="-4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olauksen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,</a:t>
            </a:r>
            <a:r>
              <a:rPr lang="fi-FI" sz="1400" spc="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jo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vai</a:t>
            </a:r>
            <a:r>
              <a:rPr lang="fi-FI" sz="1400" spc="-3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u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ta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pit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ää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organisaation </a:t>
            </a:r>
            <a:r>
              <a:rPr lang="fi-FI" sz="1400" spc="-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kanssa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.</a:t>
            </a:r>
            <a:endParaRPr lang="fi-FI" sz="1400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marL="12700" indent="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Clr>
                <a:srgbClr val="1E487C"/>
              </a:buClr>
              <a:buNone/>
              <a:tabLst>
                <a:tab pos="189865" algn="l"/>
              </a:tabLst>
            </a:pPr>
            <a:r>
              <a:rPr lang="fi-FI" sz="1400" b="1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5 Laaja</a:t>
            </a:r>
            <a:r>
              <a:rPr lang="fi-FI" sz="1400" b="1" spc="-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b="1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do</a:t>
            </a:r>
            <a:r>
              <a:rPr lang="fi-FI" sz="1400" b="1" spc="-4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tamat</a:t>
            </a:r>
            <a:r>
              <a:rPr lang="fi-FI" sz="1400" b="1" spc="-1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b="1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b="1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at</a:t>
            </a:r>
            <a:r>
              <a:rPr lang="fi-FI" sz="1400" b="1" spc="-3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os</a:t>
            </a:r>
            <a:r>
              <a:rPr lang="fi-FI" sz="1400" b="1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b="1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</a:t>
            </a:r>
            <a:r>
              <a:rPr lang="fi-FI" sz="1400" b="1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ojärje</a:t>
            </a:r>
            <a:r>
              <a:rPr lang="fi-FI" sz="1400" b="1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</a:t>
            </a:r>
            <a:r>
              <a:rPr lang="fi-FI" sz="1400" b="1" spc="-3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</a:t>
            </a:r>
            <a:r>
              <a:rPr lang="fi-FI" sz="1400" b="1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mien</a:t>
            </a:r>
            <a:r>
              <a:rPr lang="fi-FI" sz="1400" b="1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</a:t>
            </a:r>
            <a:r>
              <a:rPr lang="fi-FI" sz="1400" b="1" spc="-3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ytös</a:t>
            </a:r>
            <a:r>
              <a:rPr lang="fi-FI" sz="1400" b="1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</a:t>
            </a:r>
            <a:r>
              <a:rPr lang="fi-FI" sz="1400" b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</a:t>
            </a:r>
            <a:endParaRPr lang="fi-FI" sz="1400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marL="0" marR="38735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fi-FI" sz="1400" spc="-6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y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ö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estyvät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laaja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ti</a:t>
            </a:r>
            <a:r>
              <a:rPr lang="fi-FI" sz="1400" spc="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toim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al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la.</a:t>
            </a:r>
            <a:r>
              <a:rPr lang="fi-FI" sz="1400" spc="6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2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oim</a:t>
            </a:r>
            <a:r>
              <a:rPr lang="fi-FI" sz="1400" spc="-3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spc="-3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spc="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esty</a:t>
            </a:r>
            <a:r>
              <a:rPr lang="fi-FI" sz="1400" spc="-5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y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.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Asiakkaat</a:t>
            </a:r>
            <a:r>
              <a:rPr lang="fi-FI" sz="1400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ei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ät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sa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palvelua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.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A</a:t>
            </a:r>
            <a:r>
              <a:rPr lang="fi-FI" sz="1400" spc="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iakkaa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ei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vo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asioi</a:t>
            </a:r>
            <a:r>
              <a:rPr lang="fi-FI" sz="1400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d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spc="4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j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kä</a:t>
            </a:r>
            <a:r>
              <a:rPr lang="fi-FI" sz="1400" spc="-5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r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sivä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vah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spc="-5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oja 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(mahdollisuud</a:t>
            </a:r>
            <a:r>
              <a:rPr lang="fi-FI" sz="1400" spc="1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spc="5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men</a:t>
            </a:r>
            <a:r>
              <a:rPr lang="fi-FI" sz="1400" spc="1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1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y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</a:t>
            </a:r>
            <a:r>
              <a:rPr lang="fi-FI" sz="1400" spc="-4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ta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spc="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er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eydelline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spc="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ta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spc="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taloudell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ne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spc="6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men</a:t>
            </a:r>
            <a:r>
              <a:rPr lang="fi-FI" sz="1400" spc="1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1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y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)</a:t>
            </a:r>
            <a:r>
              <a:rPr lang="fi-FI" sz="1400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tai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joutuva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1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hengen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aa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r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aan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.</a:t>
            </a:r>
            <a:r>
              <a:rPr lang="fi-FI" sz="1400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2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Organisaatio </a:t>
            </a:r>
            <a:r>
              <a:rPr lang="fi-FI" sz="1400" spc="-3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</a:t>
            </a:r>
            <a:r>
              <a:rPr lang="fi-FI" sz="1400" spc="-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</a:t>
            </a:r>
            <a:r>
              <a:rPr lang="fi-FI" sz="1400" spc="-3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r</a:t>
            </a:r>
            <a:r>
              <a:rPr lang="fi-FI" sz="1400" spc="-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si</a:t>
            </a:r>
            <a:r>
              <a:rPr lang="fi-FI" sz="140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spc="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mi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4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vi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tal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udel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isi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spc="6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vah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spc="-5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oj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spc="3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ja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jout</a:t>
            </a:r>
            <a:r>
              <a:rPr lang="fi-FI" sz="1400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u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u</a:t>
            </a:r>
            <a:r>
              <a:rPr lang="fi-FI" sz="1400" spc="1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r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va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u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svelvo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sek</a:t>
            </a:r>
            <a:r>
              <a:rPr lang="fi-FI" sz="1400" spc="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i.</a:t>
            </a:r>
            <a:r>
              <a:rPr lang="fi-FI" sz="1400" spc="1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Laaja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toim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spc="-3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ahä</a:t>
            </a:r>
            <a:r>
              <a:rPr lang="fi-FI" sz="1400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r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ö</a:t>
            </a:r>
            <a:r>
              <a:rPr lang="fi-FI" sz="1400" spc="1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aa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hel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p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ti</a:t>
            </a:r>
            <a:r>
              <a:rPr lang="fi-FI" sz="1400" spc="1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laajasti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julkisuu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j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organisaation kä</a:t>
            </a:r>
            <a:r>
              <a:rPr lang="fi-FI" sz="1400" spc="-5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r</a:t>
            </a:r>
            <a:r>
              <a:rPr lang="fi-FI" sz="1400" spc="-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si</a:t>
            </a:r>
            <a:r>
              <a:rPr lang="fi-FI" sz="140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spc="3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iso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olaukse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1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ek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ä</a:t>
            </a:r>
            <a:r>
              <a:rPr lang="fi-FI" sz="1400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va</a:t>
            </a:r>
            <a:r>
              <a:rPr lang="fi-FI" sz="1400" spc="-2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</a:t>
            </a:r>
            <a:r>
              <a:rPr lang="fi-FI" sz="1400" spc="-2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u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3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spc="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pitkään 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spc="1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ioinniss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spc="5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5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organisaation </a:t>
            </a:r>
            <a:r>
              <a:rPr lang="fi-FI" sz="1400" spc="-3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</a:t>
            </a:r>
            <a:r>
              <a:rPr lang="fi-FI" sz="1400" spc="-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an</a:t>
            </a:r>
            <a:r>
              <a:rPr lang="fi-FI" sz="1400" spc="1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</a:t>
            </a:r>
            <a:r>
              <a:rPr lang="fi-FI" sz="1400" spc="-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</a:t>
            </a:r>
            <a:r>
              <a:rPr lang="fi-FI" sz="1400" spc="15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.</a:t>
            </a:r>
            <a:r>
              <a:rPr lang="fi-FI" sz="1400" spc="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Luot</a:t>
            </a:r>
            <a:r>
              <a:rPr lang="fi-FI" sz="1400" spc="-35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amu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</a:t>
            </a:r>
            <a:r>
              <a:rPr lang="fi-FI" sz="1400" spc="4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palveluihi</a:t>
            </a:r>
            <a:r>
              <a:rPr lang="fi-FI" sz="140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</a:t>
            </a:r>
            <a:r>
              <a:rPr lang="fi-FI" sz="1400" spc="3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kä</a:t>
            </a:r>
            <a:r>
              <a:rPr lang="fi-FI" sz="1400" spc="-4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r</a:t>
            </a:r>
            <a:r>
              <a:rPr lang="fi-FI" sz="1400" spc="-1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sii</a:t>
            </a:r>
            <a:r>
              <a:rPr lang="fi-FI" sz="1400" spc="-1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.</a:t>
            </a:r>
            <a:endParaRPr lang="fi-FI" sz="1400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82" name="Alatunnisteen paikkamerkki 28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i-FI" dirty="0">
                <a:solidFill>
                  <a:schemeClr val="bg1">
                    <a:lumMod val="50000"/>
                  </a:schemeClr>
                </a:solidFill>
              </a:rPr>
              <a:t>JUHTA tietoriskienhallinta 2. työpaja</a:t>
            </a:r>
          </a:p>
        </p:txBody>
      </p:sp>
      <p:graphicFrame>
        <p:nvGraphicFramePr>
          <p:cNvPr id="85" name="Table 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192177"/>
              </p:ext>
            </p:extLst>
          </p:nvPr>
        </p:nvGraphicFramePr>
        <p:xfrm>
          <a:off x="8153400" y="2051578"/>
          <a:ext cx="3781405" cy="37030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6281"/>
                <a:gridCol w="756281"/>
                <a:gridCol w="756281"/>
                <a:gridCol w="756281"/>
                <a:gridCol w="756281"/>
              </a:tblGrid>
              <a:tr h="72550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Lähes varma</a:t>
                      </a:r>
                      <a:br>
                        <a:rPr lang="fi-FI" sz="900" dirty="0" smtClean="0">
                          <a:latin typeface="+mn-lt"/>
                        </a:rPr>
                      </a:br>
                      <a:r>
                        <a:rPr lang="fi-FI" sz="900" dirty="0" smtClean="0">
                          <a:latin typeface="+mn-lt"/>
                        </a:rPr>
                        <a:t>(4)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72550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Toden-näköinen</a:t>
                      </a:r>
                      <a:br>
                        <a:rPr lang="fi-FI" sz="900" dirty="0" smtClean="0">
                          <a:latin typeface="+mn-lt"/>
                        </a:rPr>
                      </a:br>
                      <a:r>
                        <a:rPr lang="fi-FI" sz="900" dirty="0" smtClean="0">
                          <a:latin typeface="+mn-lt"/>
                        </a:rPr>
                        <a:t>(3)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72550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err="1" smtClean="0">
                          <a:latin typeface="+mn-lt"/>
                        </a:rPr>
                        <a:t>Mahdol</a:t>
                      </a:r>
                      <a:r>
                        <a:rPr lang="fi-FI" sz="900" dirty="0" smtClean="0">
                          <a:latin typeface="+mn-lt"/>
                        </a:rPr>
                        <a:t>-linen</a:t>
                      </a:r>
                      <a:br>
                        <a:rPr lang="fi-FI" sz="900" dirty="0" smtClean="0">
                          <a:latin typeface="+mn-lt"/>
                        </a:rPr>
                      </a:br>
                      <a:r>
                        <a:rPr lang="fi-FI" sz="900" dirty="0" smtClean="0">
                          <a:latin typeface="+mn-lt"/>
                        </a:rPr>
                        <a:t>(2)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72550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Epätoden-näköinen (1)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801058"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(</a:t>
                      </a:r>
                      <a:r>
                        <a:rPr lang="fi-FI" sz="900" dirty="0" smtClean="0">
                          <a:latin typeface="+mn-lt"/>
                          <a:sym typeface="Wingdings" panose="05000000000000000000" pitchFamily="2" charset="2"/>
                        </a:rPr>
                        <a:t></a:t>
                      </a:r>
                      <a:r>
                        <a:rPr lang="fi-FI" sz="900" dirty="0" smtClean="0">
                          <a:latin typeface="+mn-lt"/>
                        </a:rPr>
                        <a:t>) Toden-näköisyys</a:t>
                      </a:r>
                    </a:p>
                    <a:p>
                      <a:pPr algn="r"/>
                      <a:r>
                        <a:rPr lang="fi-FI" sz="900" dirty="0" smtClean="0">
                          <a:latin typeface="+mn-lt"/>
                        </a:rPr>
                        <a:t>Vaikutus</a:t>
                      </a:r>
                      <a:r>
                        <a:rPr lang="fi-FI" sz="900" baseline="0" dirty="0" smtClean="0">
                          <a:latin typeface="+mn-lt"/>
                        </a:rPr>
                        <a:t> </a:t>
                      </a:r>
                      <a:r>
                        <a:rPr lang="fi-FI" sz="900" dirty="0" smtClean="0">
                          <a:latin typeface="+mn-lt"/>
                        </a:rPr>
                        <a:t>(</a:t>
                      </a:r>
                      <a:r>
                        <a:rPr lang="fi-FI" sz="900" dirty="0" smtClean="0">
                          <a:latin typeface="+mn-lt"/>
                          <a:sym typeface="Wingdings" panose="05000000000000000000" pitchFamily="2" charset="2"/>
                        </a:rPr>
                        <a:t>)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Vähäinen (1)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Kohta-lainen</a:t>
                      </a:r>
                      <a:br>
                        <a:rPr lang="fi-FI" sz="900" dirty="0" smtClean="0">
                          <a:latin typeface="+mn-lt"/>
                        </a:rPr>
                      </a:br>
                      <a:r>
                        <a:rPr lang="fi-FI" sz="900" dirty="0" smtClean="0">
                          <a:latin typeface="+mn-lt"/>
                        </a:rPr>
                        <a:t>(2)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Merkittävä (3)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900" dirty="0" smtClean="0">
                          <a:latin typeface="+mn-lt"/>
                        </a:rPr>
                        <a:t>Kriittinen (4)</a:t>
                      </a:r>
                      <a:endParaRPr lang="fi-FI" sz="9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9" name="object 69"/>
          <p:cNvSpPr/>
          <p:nvPr/>
        </p:nvSpPr>
        <p:spPr>
          <a:xfrm>
            <a:off x="11343817" y="2980045"/>
            <a:ext cx="286385" cy="285750"/>
          </a:xfrm>
          <a:custGeom>
            <a:avLst/>
            <a:gdLst/>
            <a:ahLst/>
            <a:cxnLst/>
            <a:rect l="l" t="t" r="r" b="b"/>
            <a:pathLst>
              <a:path w="286384" h="285750">
                <a:moveTo>
                  <a:pt x="129245" y="0"/>
                </a:moveTo>
                <a:lnTo>
                  <a:pt x="87909" y="10367"/>
                </a:lnTo>
                <a:lnTo>
                  <a:pt x="52369" y="31755"/>
                </a:lnTo>
                <a:lnTo>
                  <a:pt x="24573" y="62217"/>
                </a:lnTo>
                <a:lnTo>
                  <a:pt x="6467" y="99804"/>
                </a:lnTo>
                <a:lnTo>
                  <a:pt x="0" y="142571"/>
                </a:lnTo>
                <a:lnTo>
                  <a:pt x="141" y="149000"/>
                </a:lnTo>
                <a:lnTo>
                  <a:pt x="8064" y="189940"/>
                </a:lnTo>
                <a:lnTo>
                  <a:pt x="27082" y="225787"/>
                </a:lnTo>
                <a:lnTo>
                  <a:pt x="55727" y="254756"/>
                </a:lnTo>
                <a:lnTo>
                  <a:pt x="92535" y="275062"/>
                </a:lnTo>
                <a:lnTo>
                  <a:pt x="136041" y="284921"/>
                </a:lnTo>
                <a:lnTo>
                  <a:pt x="151778" y="285577"/>
                </a:lnTo>
                <a:lnTo>
                  <a:pt x="165693" y="284076"/>
                </a:lnTo>
                <a:lnTo>
                  <a:pt x="204571" y="271883"/>
                </a:lnTo>
                <a:lnTo>
                  <a:pt x="237793" y="249198"/>
                </a:lnTo>
                <a:lnTo>
                  <a:pt x="263616" y="217356"/>
                </a:lnTo>
                <a:lnTo>
                  <a:pt x="280297" y="177695"/>
                </a:lnTo>
                <a:lnTo>
                  <a:pt x="286094" y="131551"/>
                </a:lnTo>
                <a:lnTo>
                  <a:pt x="284380" y="117861"/>
                </a:lnTo>
                <a:lnTo>
                  <a:pt x="271706" y="79660"/>
                </a:lnTo>
                <a:lnTo>
                  <a:pt x="248664" y="47079"/>
                </a:lnTo>
                <a:lnTo>
                  <a:pt x="216445" y="21813"/>
                </a:lnTo>
                <a:lnTo>
                  <a:pt x="176242" y="5555"/>
                </a:lnTo>
                <a:lnTo>
                  <a:pt x="129245" y="0"/>
                </a:lnTo>
                <a:close/>
              </a:path>
            </a:pathLst>
          </a:custGeom>
          <a:solidFill>
            <a:srgbClr val="FFFFFF"/>
          </a:solidFill>
          <a:ln>
            <a:solidFill>
              <a:schemeClr val="tx1"/>
            </a:solidFill>
          </a:ln>
        </p:spPr>
        <p:txBody>
          <a:bodyPr wrap="none" lIns="0" tIns="0" rIns="0" bIns="72000" rtlCol="0" anchor="ctr" anchorCtr="1"/>
          <a:lstStyle/>
          <a:p>
            <a:pPr algn="ctr"/>
            <a:r>
              <a:rPr lang="fi-FI" dirty="0" smtClean="0"/>
              <a:t>3</a:t>
            </a:r>
            <a:endParaRPr dirty="0"/>
          </a:p>
        </p:txBody>
      </p:sp>
      <p:sp>
        <p:nvSpPr>
          <p:cNvPr id="86" name="object 69"/>
          <p:cNvSpPr/>
          <p:nvPr/>
        </p:nvSpPr>
        <p:spPr>
          <a:xfrm>
            <a:off x="11353801" y="2266980"/>
            <a:ext cx="286385" cy="285750"/>
          </a:xfrm>
          <a:custGeom>
            <a:avLst/>
            <a:gdLst/>
            <a:ahLst/>
            <a:cxnLst/>
            <a:rect l="l" t="t" r="r" b="b"/>
            <a:pathLst>
              <a:path w="286384" h="285750">
                <a:moveTo>
                  <a:pt x="129245" y="0"/>
                </a:moveTo>
                <a:lnTo>
                  <a:pt x="87909" y="10367"/>
                </a:lnTo>
                <a:lnTo>
                  <a:pt x="52369" y="31755"/>
                </a:lnTo>
                <a:lnTo>
                  <a:pt x="24573" y="62217"/>
                </a:lnTo>
                <a:lnTo>
                  <a:pt x="6467" y="99804"/>
                </a:lnTo>
                <a:lnTo>
                  <a:pt x="0" y="142571"/>
                </a:lnTo>
                <a:lnTo>
                  <a:pt x="141" y="149000"/>
                </a:lnTo>
                <a:lnTo>
                  <a:pt x="8064" y="189940"/>
                </a:lnTo>
                <a:lnTo>
                  <a:pt x="27082" y="225787"/>
                </a:lnTo>
                <a:lnTo>
                  <a:pt x="55727" y="254756"/>
                </a:lnTo>
                <a:lnTo>
                  <a:pt x="92535" y="275062"/>
                </a:lnTo>
                <a:lnTo>
                  <a:pt x="136041" y="284921"/>
                </a:lnTo>
                <a:lnTo>
                  <a:pt x="151778" y="285577"/>
                </a:lnTo>
                <a:lnTo>
                  <a:pt x="165693" y="284076"/>
                </a:lnTo>
                <a:lnTo>
                  <a:pt x="204571" y="271883"/>
                </a:lnTo>
                <a:lnTo>
                  <a:pt x="237793" y="249198"/>
                </a:lnTo>
                <a:lnTo>
                  <a:pt x="263616" y="217356"/>
                </a:lnTo>
                <a:lnTo>
                  <a:pt x="280297" y="177695"/>
                </a:lnTo>
                <a:lnTo>
                  <a:pt x="286094" y="131551"/>
                </a:lnTo>
                <a:lnTo>
                  <a:pt x="284380" y="117861"/>
                </a:lnTo>
                <a:lnTo>
                  <a:pt x="271706" y="79660"/>
                </a:lnTo>
                <a:lnTo>
                  <a:pt x="248664" y="47079"/>
                </a:lnTo>
                <a:lnTo>
                  <a:pt x="216445" y="21813"/>
                </a:lnTo>
                <a:lnTo>
                  <a:pt x="176242" y="5555"/>
                </a:lnTo>
                <a:lnTo>
                  <a:pt x="129245" y="0"/>
                </a:lnTo>
                <a:close/>
              </a:path>
            </a:pathLst>
          </a:custGeom>
          <a:solidFill>
            <a:srgbClr val="FFFFFF"/>
          </a:solidFill>
          <a:ln>
            <a:solidFill>
              <a:schemeClr val="tx1"/>
            </a:solidFill>
          </a:ln>
        </p:spPr>
        <p:txBody>
          <a:bodyPr wrap="none" lIns="0" tIns="0" rIns="0" bIns="72000" rtlCol="0" anchor="ctr" anchorCtr="1"/>
          <a:lstStyle/>
          <a:p>
            <a:pPr algn="ctr"/>
            <a:r>
              <a:rPr lang="fi-FI" dirty="0" smtClean="0"/>
              <a:t>5</a:t>
            </a:r>
            <a:endParaRPr dirty="0"/>
          </a:p>
        </p:txBody>
      </p:sp>
      <p:sp>
        <p:nvSpPr>
          <p:cNvPr id="87" name="object 69"/>
          <p:cNvSpPr/>
          <p:nvPr/>
        </p:nvSpPr>
        <p:spPr>
          <a:xfrm>
            <a:off x="10642135" y="2268377"/>
            <a:ext cx="286385" cy="285750"/>
          </a:xfrm>
          <a:custGeom>
            <a:avLst/>
            <a:gdLst/>
            <a:ahLst/>
            <a:cxnLst/>
            <a:rect l="l" t="t" r="r" b="b"/>
            <a:pathLst>
              <a:path w="286384" h="285750">
                <a:moveTo>
                  <a:pt x="129245" y="0"/>
                </a:moveTo>
                <a:lnTo>
                  <a:pt x="87909" y="10367"/>
                </a:lnTo>
                <a:lnTo>
                  <a:pt x="52369" y="31755"/>
                </a:lnTo>
                <a:lnTo>
                  <a:pt x="24573" y="62217"/>
                </a:lnTo>
                <a:lnTo>
                  <a:pt x="6467" y="99804"/>
                </a:lnTo>
                <a:lnTo>
                  <a:pt x="0" y="142571"/>
                </a:lnTo>
                <a:lnTo>
                  <a:pt x="141" y="149000"/>
                </a:lnTo>
                <a:lnTo>
                  <a:pt x="8064" y="189940"/>
                </a:lnTo>
                <a:lnTo>
                  <a:pt x="27082" y="225787"/>
                </a:lnTo>
                <a:lnTo>
                  <a:pt x="55727" y="254756"/>
                </a:lnTo>
                <a:lnTo>
                  <a:pt x="92535" y="275062"/>
                </a:lnTo>
                <a:lnTo>
                  <a:pt x="136041" y="284921"/>
                </a:lnTo>
                <a:lnTo>
                  <a:pt x="151778" y="285577"/>
                </a:lnTo>
                <a:lnTo>
                  <a:pt x="165693" y="284076"/>
                </a:lnTo>
                <a:lnTo>
                  <a:pt x="204571" y="271883"/>
                </a:lnTo>
                <a:lnTo>
                  <a:pt x="237793" y="249198"/>
                </a:lnTo>
                <a:lnTo>
                  <a:pt x="263616" y="217356"/>
                </a:lnTo>
                <a:lnTo>
                  <a:pt x="280297" y="177695"/>
                </a:lnTo>
                <a:lnTo>
                  <a:pt x="286094" y="131551"/>
                </a:lnTo>
                <a:lnTo>
                  <a:pt x="284380" y="117861"/>
                </a:lnTo>
                <a:lnTo>
                  <a:pt x="271706" y="79660"/>
                </a:lnTo>
                <a:lnTo>
                  <a:pt x="248664" y="47079"/>
                </a:lnTo>
                <a:lnTo>
                  <a:pt x="216445" y="21813"/>
                </a:lnTo>
                <a:lnTo>
                  <a:pt x="176242" y="5555"/>
                </a:lnTo>
                <a:lnTo>
                  <a:pt x="129245" y="0"/>
                </a:lnTo>
                <a:close/>
              </a:path>
            </a:pathLst>
          </a:custGeom>
          <a:solidFill>
            <a:srgbClr val="FFFFFF"/>
          </a:solidFill>
          <a:ln>
            <a:solidFill>
              <a:schemeClr val="tx1"/>
            </a:solidFill>
          </a:ln>
        </p:spPr>
        <p:txBody>
          <a:bodyPr wrap="none" lIns="0" tIns="0" rIns="0" bIns="72000" rtlCol="0" anchor="ctr" anchorCtr="1"/>
          <a:lstStyle/>
          <a:p>
            <a:pPr algn="ctr"/>
            <a:r>
              <a:rPr lang="fi-FI" dirty="0" smtClean="0"/>
              <a:t>2</a:t>
            </a:r>
            <a:endParaRPr dirty="0"/>
          </a:p>
        </p:txBody>
      </p:sp>
      <p:sp>
        <p:nvSpPr>
          <p:cNvPr id="88" name="object 69"/>
          <p:cNvSpPr/>
          <p:nvPr/>
        </p:nvSpPr>
        <p:spPr>
          <a:xfrm>
            <a:off x="9905725" y="2259988"/>
            <a:ext cx="286385" cy="285750"/>
          </a:xfrm>
          <a:custGeom>
            <a:avLst/>
            <a:gdLst/>
            <a:ahLst/>
            <a:cxnLst/>
            <a:rect l="l" t="t" r="r" b="b"/>
            <a:pathLst>
              <a:path w="286384" h="285750">
                <a:moveTo>
                  <a:pt x="129245" y="0"/>
                </a:moveTo>
                <a:lnTo>
                  <a:pt x="87909" y="10367"/>
                </a:lnTo>
                <a:lnTo>
                  <a:pt x="52369" y="31755"/>
                </a:lnTo>
                <a:lnTo>
                  <a:pt x="24573" y="62217"/>
                </a:lnTo>
                <a:lnTo>
                  <a:pt x="6467" y="99804"/>
                </a:lnTo>
                <a:lnTo>
                  <a:pt x="0" y="142571"/>
                </a:lnTo>
                <a:lnTo>
                  <a:pt x="141" y="149000"/>
                </a:lnTo>
                <a:lnTo>
                  <a:pt x="8064" y="189940"/>
                </a:lnTo>
                <a:lnTo>
                  <a:pt x="27082" y="225787"/>
                </a:lnTo>
                <a:lnTo>
                  <a:pt x="55727" y="254756"/>
                </a:lnTo>
                <a:lnTo>
                  <a:pt x="92535" y="275062"/>
                </a:lnTo>
                <a:lnTo>
                  <a:pt x="136041" y="284921"/>
                </a:lnTo>
                <a:lnTo>
                  <a:pt x="151778" y="285577"/>
                </a:lnTo>
                <a:lnTo>
                  <a:pt x="165693" y="284076"/>
                </a:lnTo>
                <a:lnTo>
                  <a:pt x="204571" y="271883"/>
                </a:lnTo>
                <a:lnTo>
                  <a:pt x="237793" y="249198"/>
                </a:lnTo>
                <a:lnTo>
                  <a:pt x="263616" y="217356"/>
                </a:lnTo>
                <a:lnTo>
                  <a:pt x="280297" y="177695"/>
                </a:lnTo>
                <a:lnTo>
                  <a:pt x="286094" y="131551"/>
                </a:lnTo>
                <a:lnTo>
                  <a:pt x="284380" y="117861"/>
                </a:lnTo>
                <a:lnTo>
                  <a:pt x="271706" y="79660"/>
                </a:lnTo>
                <a:lnTo>
                  <a:pt x="248664" y="47079"/>
                </a:lnTo>
                <a:lnTo>
                  <a:pt x="216445" y="21813"/>
                </a:lnTo>
                <a:lnTo>
                  <a:pt x="176242" y="5555"/>
                </a:lnTo>
                <a:lnTo>
                  <a:pt x="129245" y="0"/>
                </a:lnTo>
                <a:close/>
              </a:path>
            </a:pathLst>
          </a:custGeom>
          <a:solidFill>
            <a:srgbClr val="FFFFFF"/>
          </a:solidFill>
          <a:ln>
            <a:solidFill>
              <a:schemeClr val="tx1"/>
            </a:solidFill>
          </a:ln>
        </p:spPr>
        <p:txBody>
          <a:bodyPr wrap="none" lIns="0" tIns="0" rIns="0" bIns="72000" rtlCol="0" anchor="ctr" anchorCtr="1"/>
          <a:lstStyle/>
          <a:p>
            <a:pPr algn="ctr"/>
            <a:r>
              <a:rPr lang="fi-FI" dirty="0" smtClean="0"/>
              <a:t>4</a:t>
            </a:r>
            <a:endParaRPr dirty="0"/>
          </a:p>
        </p:txBody>
      </p:sp>
      <p:sp>
        <p:nvSpPr>
          <p:cNvPr id="89" name="object 69"/>
          <p:cNvSpPr/>
          <p:nvPr/>
        </p:nvSpPr>
        <p:spPr>
          <a:xfrm>
            <a:off x="11348632" y="3725074"/>
            <a:ext cx="286385" cy="285750"/>
          </a:xfrm>
          <a:custGeom>
            <a:avLst/>
            <a:gdLst/>
            <a:ahLst/>
            <a:cxnLst/>
            <a:rect l="l" t="t" r="r" b="b"/>
            <a:pathLst>
              <a:path w="286384" h="285750">
                <a:moveTo>
                  <a:pt x="129245" y="0"/>
                </a:moveTo>
                <a:lnTo>
                  <a:pt x="87909" y="10367"/>
                </a:lnTo>
                <a:lnTo>
                  <a:pt x="52369" y="31755"/>
                </a:lnTo>
                <a:lnTo>
                  <a:pt x="24573" y="62217"/>
                </a:lnTo>
                <a:lnTo>
                  <a:pt x="6467" y="99804"/>
                </a:lnTo>
                <a:lnTo>
                  <a:pt x="0" y="142571"/>
                </a:lnTo>
                <a:lnTo>
                  <a:pt x="141" y="149000"/>
                </a:lnTo>
                <a:lnTo>
                  <a:pt x="8064" y="189940"/>
                </a:lnTo>
                <a:lnTo>
                  <a:pt x="27082" y="225787"/>
                </a:lnTo>
                <a:lnTo>
                  <a:pt x="55727" y="254756"/>
                </a:lnTo>
                <a:lnTo>
                  <a:pt x="92535" y="275062"/>
                </a:lnTo>
                <a:lnTo>
                  <a:pt x="136041" y="284921"/>
                </a:lnTo>
                <a:lnTo>
                  <a:pt x="151778" y="285577"/>
                </a:lnTo>
                <a:lnTo>
                  <a:pt x="165693" y="284076"/>
                </a:lnTo>
                <a:lnTo>
                  <a:pt x="204571" y="271883"/>
                </a:lnTo>
                <a:lnTo>
                  <a:pt x="237793" y="249198"/>
                </a:lnTo>
                <a:lnTo>
                  <a:pt x="263616" y="217356"/>
                </a:lnTo>
                <a:lnTo>
                  <a:pt x="280297" y="177695"/>
                </a:lnTo>
                <a:lnTo>
                  <a:pt x="286094" y="131551"/>
                </a:lnTo>
                <a:lnTo>
                  <a:pt x="284380" y="117861"/>
                </a:lnTo>
                <a:lnTo>
                  <a:pt x="271706" y="79660"/>
                </a:lnTo>
                <a:lnTo>
                  <a:pt x="248664" y="47079"/>
                </a:lnTo>
                <a:lnTo>
                  <a:pt x="216445" y="21813"/>
                </a:lnTo>
                <a:lnTo>
                  <a:pt x="176242" y="5555"/>
                </a:lnTo>
                <a:lnTo>
                  <a:pt x="129245" y="0"/>
                </a:lnTo>
                <a:close/>
              </a:path>
            </a:pathLst>
          </a:custGeom>
          <a:solidFill>
            <a:srgbClr val="FFFFFF"/>
          </a:solidFill>
          <a:ln>
            <a:solidFill>
              <a:schemeClr val="tx1"/>
            </a:solidFill>
          </a:ln>
        </p:spPr>
        <p:txBody>
          <a:bodyPr wrap="none" lIns="0" tIns="0" rIns="0" bIns="72000" rtlCol="0" anchor="ctr" anchorCtr="1"/>
          <a:lstStyle/>
          <a:p>
            <a:pPr algn="ctr"/>
            <a:r>
              <a:rPr lang="fi-FI" dirty="0" smtClean="0"/>
              <a:t>1</a:t>
            </a:r>
            <a:endParaRPr dirty="0"/>
          </a:p>
        </p:txBody>
      </p:sp>
      <p:sp>
        <p:nvSpPr>
          <p:cNvPr id="9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8AB1B0-43DC-4DF8-94DD-41E1F8F7BC91}" type="slidenum">
              <a:rPr lang="fi-FI" smtClean="0"/>
              <a:t>24</a:t>
            </a:fld>
            <a:endParaRPr lang="fi-FI" dirty="0"/>
          </a:p>
        </p:txBody>
      </p:sp>
      <p:sp>
        <p:nvSpPr>
          <p:cNvPr id="91" name="Päivämäärän paikkamerkki 3"/>
          <p:cNvSpPr txBox="1">
            <a:spLocks/>
          </p:cNvSpPr>
          <p:nvPr/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i-FI"/>
            </a:defPPr>
            <a:lvl1pPr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0A89D-C953-410A-BEAC-558A1F3A0421}" type="datetime1">
              <a:rPr lang="fi-FI"/>
              <a:pPr/>
              <a:t>17.8.2017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8967281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Ryhmätyö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fi-FI" sz="2000" b="1" dirty="0" smtClean="0"/>
              <a:t>Keskusteluaiheet</a:t>
            </a:r>
          </a:p>
          <a:p>
            <a:pPr marL="457200" indent="-4572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fi-FI" sz="2000" dirty="0" smtClean="0"/>
              <a:t>Mikä </a:t>
            </a:r>
            <a:r>
              <a:rPr lang="fi-FI" sz="2000" dirty="0"/>
              <a:t>riskien arvioinnissa oli </a:t>
            </a:r>
            <a:r>
              <a:rPr lang="fi-FI" sz="2000" dirty="0" smtClean="0"/>
              <a:t>helppoa</a:t>
            </a:r>
            <a:r>
              <a:rPr lang="fi-FI" sz="2000" dirty="0"/>
              <a:t>? </a:t>
            </a:r>
            <a:r>
              <a:rPr lang="fi-FI" sz="2000" dirty="0" smtClean="0"/>
              <a:t/>
            </a:r>
            <a:br>
              <a:rPr lang="fi-FI" sz="2000" dirty="0" smtClean="0"/>
            </a:br>
            <a:r>
              <a:rPr lang="fi-FI" sz="2000" dirty="0" smtClean="0"/>
              <a:t>Miksi?</a:t>
            </a:r>
          </a:p>
          <a:p>
            <a:pPr marL="457200" indent="-4572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fi-FI" sz="2000" dirty="0" smtClean="0"/>
              <a:t>Mikä riskien arvioinnissa oli vaikeaa</a:t>
            </a:r>
            <a:r>
              <a:rPr lang="fi-FI" sz="2000" dirty="0"/>
              <a:t>? </a:t>
            </a:r>
            <a:r>
              <a:rPr lang="fi-FI" sz="2000" dirty="0" smtClean="0"/>
              <a:t/>
            </a:r>
            <a:br>
              <a:rPr lang="fi-FI" sz="2000" dirty="0" smtClean="0"/>
            </a:br>
            <a:r>
              <a:rPr lang="fi-FI" sz="2000" dirty="0" smtClean="0"/>
              <a:t>Miksi?</a:t>
            </a:r>
          </a:p>
          <a:p>
            <a:pPr marL="457200" indent="-4572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fi-FI" sz="2000" dirty="0" smtClean="0"/>
              <a:t>Miten tilannetta voisi korjata?</a:t>
            </a:r>
          </a:p>
          <a:p>
            <a:pPr marL="457200" indent="-4572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fi-FI" sz="2000" dirty="0" smtClean="0"/>
              <a:t>Mikä on tärkeää riskienhallinnassa? </a:t>
            </a:r>
            <a:br>
              <a:rPr lang="fi-FI" sz="2000" dirty="0" smtClean="0"/>
            </a:br>
            <a:r>
              <a:rPr lang="fi-FI" sz="2000" dirty="0" smtClean="0"/>
              <a:t>Miksi?</a:t>
            </a:r>
          </a:p>
          <a:p>
            <a:pPr marL="457200" indent="-4572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fi-FI" sz="2000" dirty="0" smtClean="0"/>
              <a:t>Mikä on tärkeää riskien arvioinnissa? </a:t>
            </a:r>
            <a:br>
              <a:rPr lang="fi-FI" sz="2000" dirty="0" smtClean="0"/>
            </a:br>
            <a:r>
              <a:rPr lang="fi-FI" sz="2000" dirty="0" smtClean="0"/>
              <a:t>Miksi?</a:t>
            </a:r>
          </a:p>
          <a:p>
            <a:pPr marL="457200" indent="-4572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fi-FI" sz="2000" dirty="0" smtClean="0"/>
              <a:t>Muuta kommentoitavaa?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i-FI" b="1" dirty="0" smtClean="0"/>
              <a:t>Ohjeet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fi-FI" b="1" dirty="0" smtClean="0"/>
              <a:t>Valitkaa </a:t>
            </a:r>
            <a:r>
              <a:rPr lang="fi-FI" dirty="0"/>
              <a:t>keskustelun tuloksien </a:t>
            </a:r>
            <a:r>
              <a:rPr lang="fi-FI" dirty="0" smtClean="0"/>
              <a:t>kirjaaja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fi-FI" b="1" dirty="0" smtClean="0"/>
              <a:t>Linkki </a:t>
            </a:r>
            <a:r>
              <a:rPr lang="fi-FI" dirty="0"/>
              <a:t>ryhmätyön tuloksien tallettamiseen</a:t>
            </a:r>
            <a:br>
              <a:rPr lang="fi-FI" dirty="0"/>
            </a:br>
            <a:r>
              <a:rPr lang="fi-FI" u="sng" dirty="0">
                <a:hlinkClick r:id="rId2"/>
              </a:rPr>
              <a:t>https://www.webropolsurveys.com/S/AF553463BEB2A8F2.par</a:t>
            </a:r>
            <a:endParaRPr lang="fi-FI" dirty="0"/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fi-FI" b="1" dirty="0" err="1" smtClean="0"/>
              <a:t>Huom</a:t>
            </a:r>
            <a:r>
              <a:rPr lang="fi-FI" b="1" dirty="0"/>
              <a:t>: </a:t>
            </a:r>
            <a:r>
              <a:rPr lang="fi-FI" dirty="0"/>
              <a:t>Tehtävän vastaukset tullaan jakamaan ja julkaisemaan netissä osana kokonaisuuden materiaalia. Huomioithan, että </a:t>
            </a:r>
            <a:r>
              <a:rPr lang="fi-FI" b="1" dirty="0"/>
              <a:t>kaikki tiedot tulee olla julkisia</a:t>
            </a:r>
            <a:r>
              <a:rPr lang="fi-FI" dirty="0"/>
              <a:t>. Älä viittaa tässä organisaatioihin, henkilöihin tai muihin vastaaviin identifioiviin tietoihin. </a:t>
            </a:r>
          </a:p>
        </p:txBody>
      </p:sp>
      <p:sp>
        <p:nvSpPr>
          <p:cNvPr id="4" name="Alatunnisteen paikkamerkki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>
                <a:solidFill>
                  <a:schemeClr val="bg1">
                    <a:lumMod val="50000"/>
                  </a:schemeClr>
                </a:solidFill>
              </a:rPr>
              <a:t>JUHTA tietoriskienhallinta 2. työpaja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E2116-107D-4336-AE53-D05FA3906C61}" type="slidenum">
              <a:rPr lang="fi-FI" smtClean="0"/>
              <a:t>25</a:t>
            </a:fld>
            <a:endParaRPr lang="fi-FI" dirty="0"/>
          </a:p>
        </p:txBody>
      </p:sp>
      <p:sp>
        <p:nvSpPr>
          <p:cNvPr id="6" name="Päivämäärän paikkamerkki 3"/>
          <p:cNvSpPr txBox="1">
            <a:spLocks/>
          </p:cNvSpPr>
          <p:nvPr/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i-FI"/>
            </a:defPPr>
            <a:lvl1pPr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0A89D-C953-410A-BEAC-558A1F3A0421}" type="datetime1">
              <a:rPr lang="fi-FI"/>
              <a:pPr/>
              <a:t>17.8.2017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94370857"/>
      </p:ext>
    </p:extLst>
  </p:cSld>
  <p:clrMapOvr>
    <a:masterClrMapping/>
  </p:clrMapOvr>
  <p:transition spd="slow"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 smtClean="0"/>
              <a:t>2. Työpajan riskienhallinnan kotitehtävä</a:t>
            </a:r>
            <a:endParaRPr lang="fi-FI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2554357" cy="4351338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fi-FI" sz="1600" dirty="0" smtClean="0"/>
              <a:t>Riippuen </a:t>
            </a:r>
            <a:r>
              <a:rPr lang="fi-FI" sz="1600" dirty="0"/>
              <a:t>työnkuvastasi ja roolistasi organisaatiossasi sekä organisaatiosi tarpeesta, valitse </a:t>
            </a:r>
            <a:r>
              <a:rPr lang="fi-FI" sz="1600" dirty="0" smtClean="0"/>
              <a:t>oikealla olevista </a:t>
            </a:r>
            <a:r>
              <a:rPr lang="fi-FI" sz="1600" dirty="0"/>
              <a:t>kotitehtävistä </a:t>
            </a:r>
            <a:r>
              <a:rPr lang="fi-FI" sz="1600" dirty="0" smtClean="0"/>
              <a:t>1-3 sopivin </a:t>
            </a:r>
            <a:r>
              <a:rPr lang="fi-FI" sz="1600" dirty="0"/>
              <a:t>ja/tai </a:t>
            </a:r>
            <a:r>
              <a:rPr lang="fi-FI" sz="1600" dirty="0" smtClean="0"/>
              <a:t>mielenkiintoisin</a:t>
            </a:r>
          </a:p>
          <a:p>
            <a:pPr marL="0" indent="0">
              <a:buNone/>
            </a:pPr>
            <a:r>
              <a:rPr lang="fi-FI" sz="1600" dirty="0" smtClean="0"/>
              <a:t>Käytä </a:t>
            </a:r>
            <a:r>
              <a:rPr lang="fi-FI" sz="1600" dirty="0"/>
              <a:t>lähteenä </a:t>
            </a:r>
            <a:r>
              <a:rPr lang="fi-FI" sz="1600" u="sng" dirty="0">
                <a:hlinkClick r:id="rId2"/>
              </a:rPr>
              <a:t>VAHTI 22/2017 ohje riskienhallintaan</a:t>
            </a:r>
            <a:r>
              <a:rPr lang="fi-FI" sz="1600" dirty="0"/>
              <a:t> ja </a:t>
            </a:r>
            <a:r>
              <a:rPr lang="fi-FI" sz="1600" dirty="0" smtClean="0"/>
              <a:t>työpajamateriaalia</a:t>
            </a:r>
            <a:endParaRPr lang="fi-FI" sz="16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3710609" y="1825625"/>
            <a:ext cx="7643191" cy="4351338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i-FI" sz="1600" dirty="0" smtClean="0"/>
              <a:t>Jos </a:t>
            </a:r>
            <a:r>
              <a:rPr lang="fi-FI" sz="1600" dirty="0"/>
              <a:t>riskienhallinta ei vielä ole integroitu osaksi organisaatiosi ydintoimintoja, niin </a:t>
            </a:r>
          </a:p>
          <a:p>
            <a:pPr marL="450850" lvl="1" indent="-185738">
              <a:lnSpc>
                <a:spcPct val="100000"/>
              </a:lnSpc>
              <a:spcBef>
                <a:spcPts val="0"/>
              </a:spcBef>
            </a:pPr>
            <a:r>
              <a:rPr lang="fi-FI" sz="1600" dirty="0"/>
              <a:t>Tunnista organisaatiosi ydintoiminnoista ne toiminnot/prosessit, jotka hyötyisivät proaktiivisesta riskienhallinnasta eniten, ja </a:t>
            </a:r>
          </a:p>
          <a:p>
            <a:pPr marL="450850" lvl="1" indent="-185738">
              <a:lnSpc>
                <a:spcPct val="100000"/>
              </a:lnSpc>
              <a:spcBef>
                <a:spcPts val="0"/>
              </a:spcBef>
            </a:pPr>
            <a:r>
              <a:rPr lang="fi-FI" sz="1600" dirty="0"/>
              <a:t>Laadi suunnitelma riskienhallinnan integroimiseksi osaksi näitä toimintoja/prosesseja.</a:t>
            </a:r>
          </a:p>
          <a:p>
            <a:pPr marL="265113" lvl="0" indent="-265113">
              <a:lnSpc>
                <a:spcPct val="100000"/>
              </a:lnSpc>
              <a:spcBef>
                <a:spcPts val="600"/>
              </a:spcBef>
              <a:buFont typeface="+mj-lt"/>
              <a:buAutoNum type="arabicPeriod" startAt="2"/>
            </a:pPr>
            <a:r>
              <a:rPr lang="fi-FI" sz="1600" dirty="0" smtClean="0"/>
              <a:t>Laadi </a:t>
            </a:r>
            <a:r>
              <a:rPr lang="fi-FI" sz="1600" dirty="0"/>
              <a:t>suunnitelma siitä miten hyödynnät omassa vastuualueessasi riskienhallintaa </a:t>
            </a:r>
          </a:p>
          <a:p>
            <a:pPr marL="450850" lvl="1" indent="-185738">
              <a:lnSpc>
                <a:spcPct val="100000"/>
              </a:lnSpc>
              <a:spcBef>
                <a:spcPts val="0"/>
              </a:spcBef>
            </a:pPr>
            <a:r>
              <a:rPr lang="fi-FI" sz="1600" dirty="0"/>
              <a:t>hallinnoimasi omaisuuden (esim. tieto) suojaamisessa ja/tai </a:t>
            </a:r>
          </a:p>
          <a:p>
            <a:pPr marL="450850" lvl="1" indent="-185738">
              <a:lnSpc>
                <a:spcPct val="100000"/>
              </a:lnSpc>
              <a:spcBef>
                <a:spcPts val="0"/>
              </a:spcBef>
            </a:pPr>
            <a:r>
              <a:rPr lang="fi-FI" sz="1600" dirty="0"/>
              <a:t>tärkeiden tavoitteiden toteutumisen varmistamisessa</a:t>
            </a:r>
          </a:p>
          <a:p>
            <a:pPr marL="265113" lvl="0" indent="-265113">
              <a:lnSpc>
                <a:spcPct val="100000"/>
              </a:lnSpc>
              <a:spcBef>
                <a:spcPts val="600"/>
              </a:spcBef>
              <a:buFont typeface="+mj-lt"/>
              <a:buAutoNum type="arabicPeriod" startAt="3"/>
            </a:pPr>
            <a:r>
              <a:rPr lang="fi-FI" sz="1600" dirty="0"/>
              <a:t>Tee omasta vastuu-alueestasi jokin seuraavista edellyttäen, että sitä edeltävä on jo tehty </a:t>
            </a:r>
          </a:p>
          <a:p>
            <a:pPr marL="450850" lvl="1" indent="-185738">
              <a:lnSpc>
                <a:spcPct val="100000"/>
              </a:lnSpc>
              <a:spcBef>
                <a:spcPts val="0"/>
              </a:spcBef>
            </a:pPr>
            <a:r>
              <a:rPr lang="fi-FI" sz="1600" dirty="0"/>
              <a:t>toimintaympäristön määrittely (mukaan lukien omaisuuden arvon ja tavoitteiden tärkeyden kuvaus), </a:t>
            </a:r>
          </a:p>
          <a:p>
            <a:pPr marL="450850" lvl="1" indent="-185738">
              <a:lnSpc>
                <a:spcPct val="100000"/>
              </a:lnSpc>
              <a:spcBef>
                <a:spcPts val="0"/>
              </a:spcBef>
            </a:pPr>
            <a:r>
              <a:rPr lang="fi-FI" sz="1600" dirty="0"/>
              <a:t>riskiarviointi/-analyysi</a:t>
            </a:r>
          </a:p>
          <a:p>
            <a:pPr marL="450850" lvl="1" indent="-185738">
              <a:lnSpc>
                <a:spcPct val="100000"/>
              </a:lnSpc>
              <a:spcBef>
                <a:spcPts val="0"/>
              </a:spcBef>
            </a:pPr>
            <a:r>
              <a:rPr lang="fi-FI" sz="1600" dirty="0"/>
              <a:t>riskienhallintasuunnitelma</a:t>
            </a:r>
          </a:p>
          <a:p>
            <a:pPr marL="450850" lvl="1" indent="-185738">
              <a:lnSpc>
                <a:spcPct val="100000"/>
              </a:lnSpc>
              <a:spcBef>
                <a:spcPts val="0"/>
              </a:spcBef>
            </a:pPr>
            <a:r>
              <a:rPr lang="fi-FI" sz="1600" dirty="0"/>
              <a:t>riskien seuranta ja viestintäsuunnitelma </a:t>
            </a:r>
          </a:p>
        </p:txBody>
      </p:sp>
      <p:sp>
        <p:nvSpPr>
          <p:cNvPr id="4" name="Alatunnisteen paikkamerkki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>
                <a:solidFill>
                  <a:schemeClr val="bg1">
                    <a:lumMod val="50000"/>
                  </a:schemeClr>
                </a:solidFill>
              </a:rPr>
              <a:t>JUHTA tietoriskienhallinta 2. työpaja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E2116-107D-4336-AE53-D05FA3906C61}" type="slidenum">
              <a:rPr lang="fi-FI" smtClean="0"/>
              <a:t>26</a:t>
            </a:fld>
            <a:endParaRPr lang="fi-FI" dirty="0"/>
          </a:p>
        </p:txBody>
      </p:sp>
      <p:sp>
        <p:nvSpPr>
          <p:cNvPr id="6" name="Päivämäärän paikkamerkki 3"/>
          <p:cNvSpPr txBox="1">
            <a:spLocks/>
          </p:cNvSpPr>
          <p:nvPr/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i-FI"/>
            </a:defPPr>
            <a:lvl1pPr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0A89D-C953-410A-BEAC-558A1F3A0421}" type="datetime1">
              <a:rPr lang="fi-FI"/>
              <a:pPr/>
              <a:t>17.8.2017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39008930"/>
      </p:ext>
    </p:extLst>
  </p:cSld>
  <p:clrMapOvr>
    <a:masterClrMapping/>
  </p:clrMapOvr>
  <p:transition spd="slow"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6192" y="4365104"/>
            <a:ext cx="6865417" cy="179088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309422" y="4998935"/>
            <a:ext cx="25490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>
                <a:latin typeface="Calibri" panose="020F0502020204030204" pitchFamily="34" charset="0"/>
              </a:rPr>
              <a:t>pauli.wihuri@kpmg.fi</a:t>
            </a:r>
          </a:p>
          <a:p>
            <a:r>
              <a:rPr lang="fi-FI" sz="1400" dirty="0" smtClean="0">
                <a:latin typeface="Calibri" panose="020F0502020204030204" pitchFamily="34" charset="0"/>
              </a:rPr>
              <a:t>+358 60 62344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36192" y="532242"/>
            <a:ext cx="38133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dirty="0" smtClean="0"/>
              <a:t>Kysymyksiä ja keskustelua</a:t>
            </a:r>
            <a:endParaRPr lang="fi-FI" sz="4800" dirty="0"/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5528345" y="532242"/>
            <a:ext cx="3464653" cy="3670642"/>
          </a:xfrm>
          <a:prstGeom prst="rect">
            <a:avLst/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anchor="ctr" anchorCtr="1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sz="1800" dirty="0" smtClean="0">
                <a:solidFill>
                  <a:schemeClr val="accent1"/>
                </a:solidFill>
              </a:rPr>
              <a:t>VAHTI 22/2017 ohje riskienhallintaan</a:t>
            </a:r>
          </a:p>
          <a:p>
            <a:pPr marL="92075" indent="-92075"/>
            <a:r>
              <a:rPr lang="fi-FI" sz="1800" dirty="0" smtClean="0">
                <a:solidFill>
                  <a:schemeClr val="accent1"/>
                </a:solidFill>
                <a:hlinkClick r:id="rId3"/>
              </a:rPr>
              <a:t>Julkaisusivu</a:t>
            </a:r>
            <a:endParaRPr lang="fi-FI" sz="1800" dirty="0" smtClean="0">
              <a:solidFill>
                <a:schemeClr val="accent1"/>
              </a:solidFill>
            </a:endParaRPr>
          </a:p>
          <a:p>
            <a:pPr marL="92075" indent="-92075"/>
            <a:r>
              <a:rPr lang="fi-FI" sz="1800" dirty="0" smtClean="0">
                <a:solidFill>
                  <a:schemeClr val="accent1"/>
                </a:solidFill>
                <a:hlinkClick r:id="rId4"/>
              </a:rPr>
              <a:t>Ohje riskienhallintaan</a:t>
            </a:r>
            <a:endParaRPr lang="fi-FI" sz="1800" dirty="0" smtClean="0">
              <a:solidFill>
                <a:schemeClr val="accent1"/>
              </a:solidFill>
            </a:endParaRPr>
          </a:p>
          <a:p>
            <a:pPr marL="92075" indent="-92075"/>
            <a:r>
              <a:rPr lang="fi-FI" sz="1800" dirty="0" smtClean="0">
                <a:solidFill>
                  <a:schemeClr val="accent1"/>
                </a:solidFill>
                <a:hlinkClick r:id="rId5"/>
              </a:rPr>
              <a:t>Liitteet</a:t>
            </a:r>
            <a:endParaRPr lang="fi-FI" sz="1800" dirty="0" smtClean="0">
              <a:solidFill>
                <a:schemeClr val="accent1"/>
              </a:solidFill>
            </a:endParaRPr>
          </a:p>
          <a:p>
            <a:pPr marL="92075" indent="-92075"/>
            <a:r>
              <a:rPr lang="fi-FI" sz="1800" dirty="0" smtClean="0">
                <a:solidFill>
                  <a:schemeClr val="accent1"/>
                </a:solidFill>
              </a:rPr>
              <a:t>Riskienhallintatyökalu</a:t>
            </a:r>
          </a:p>
          <a:p>
            <a:pPr marL="360363" lvl="1" indent="-184150"/>
            <a:r>
              <a:rPr lang="fi-FI" sz="1800" u="sng" dirty="0" smtClean="0">
                <a:hlinkClick r:id="rId6"/>
              </a:rPr>
              <a:t>Excel </a:t>
            </a:r>
            <a:r>
              <a:rPr lang="fi-FI" sz="1800" u="sng" dirty="0">
                <a:hlinkClick r:id="rId6"/>
              </a:rPr>
              <a:t>- perusversio</a:t>
            </a:r>
            <a:endParaRPr lang="fi-FI" sz="1800" dirty="0"/>
          </a:p>
          <a:p>
            <a:pPr marL="360363" lvl="1" indent="-184150"/>
            <a:r>
              <a:rPr lang="fi-FI" sz="1800" u="sng" dirty="0" smtClean="0">
                <a:hlinkClick r:id="rId7"/>
              </a:rPr>
              <a:t>Excel </a:t>
            </a:r>
            <a:r>
              <a:rPr lang="fi-FI" sz="1800" u="sng" dirty="0">
                <a:hlinkClick r:id="rId7"/>
              </a:rPr>
              <a:t>- laajempi versio</a:t>
            </a:r>
            <a:endParaRPr lang="fi-FI" sz="1800" dirty="0"/>
          </a:p>
          <a:p>
            <a:pPr marL="360363" lvl="1" indent="-184150"/>
            <a:r>
              <a:rPr lang="fi-FI" sz="1800" u="sng" dirty="0">
                <a:hlinkClick r:id="rId8"/>
              </a:rPr>
              <a:t>Ohje </a:t>
            </a:r>
            <a:r>
              <a:rPr lang="fi-FI" sz="1800" u="sng" dirty="0" smtClean="0">
                <a:hlinkClick r:id="rId8"/>
              </a:rPr>
              <a:t>työkaluun</a:t>
            </a:r>
            <a:endParaRPr lang="fi-FI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9218429" y="6534946"/>
            <a:ext cx="29436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200" i="1" dirty="0" smtClean="0"/>
              <a:t>Lisäkalvot keskustelun perusteella </a:t>
            </a:r>
            <a:r>
              <a:rPr lang="fi-FI" sz="1200" i="1" dirty="0" smtClean="0">
                <a:sym typeface="Wingdings" panose="05000000000000000000" pitchFamily="2" charset="2"/>
              </a:rPr>
              <a:t></a:t>
            </a:r>
            <a:endParaRPr lang="fi-FI" sz="1200" i="1" dirty="0"/>
          </a:p>
        </p:txBody>
      </p:sp>
    </p:spTree>
    <p:extLst>
      <p:ext uri="{BB962C8B-B14F-4D97-AF65-F5344CB8AC3E}">
        <p14:creationId xmlns:p14="http://schemas.microsoft.com/office/powerpoint/2010/main" val="101815253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851669" y="3582175"/>
            <a:ext cx="3805753" cy="2340000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ounded Rectangle 4"/>
          <p:cNvSpPr/>
          <p:nvPr/>
        </p:nvSpPr>
        <p:spPr>
          <a:xfrm>
            <a:off x="3851669" y="1205404"/>
            <a:ext cx="3815191" cy="2340000"/>
          </a:xfrm>
          <a:prstGeom prst="roundRect">
            <a:avLst/>
          </a:prstGeom>
          <a:solidFill>
            <a:srgbClr val="0070C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ounded Rectangle 6"/>
          <p:cNvSpPr/>
          <p:nvPr/>
        </p:nvSpPr>
        <p:spPr>
          <a:xfrm>
            <a:off x="3851667" y="1205407"/>
            <a:ext cx="1890000" cy="4716771"/>
          </a:xfrm>
          <a:prstGeom prst="round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304" y="365125"/>
            <a:ext cx="3345126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3600" dirty="0" smtClean="0"/>
              <a:t>Riskilajit</a:t>
            </a:r>
            <a:endParaRPr lang="fi-FI" sz="3600" dirty="0"/>
          </a:p>
        </p:txBody>
      </p:sp>
      <p:sp>
        <p:nvSpPr>
          <p:cNvPr id="6" name="Rounded Rectangle 5"/>
          <p:cNvSpPr/>
          <p:nvPr/>
        </p:nvSpPr>
        <p:spPr>
          <a:xfrm>
            <a:off x="5776858" y="1205407"/>
            <a:ext cx="1890000" cy="4716771"/>
          </a:xfrm>
          <a:prstGeom prst="roundRect">
            <a:avLst/>
          </a:prstGeom>
          <a:solidFill>
            <a:srgbClr val="0070C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0" name="TextBox 9"/>
          <p:cNvSpPr txBox="1"/>
          <p:nvPr/>
        </p:nvSpPr>
        <p:spPr>
          <a:xfrm>
            <a:off x="2204145" y="3198736"/>
            <a:ext cx="16369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>
                <a:solidFill>
                  <a:schemeClr val="accent6">
                    <a:lumMod val="50000"/>
                  </a:schemeClr>
                </a:solidFill>
                <a:latin typeface="Univers for KPMG"/>
                <a:cs typeface="Univers for KPMG"/>
              </a:rPr>
              <a:t>Riskin syy</a:t>
            </a:r>
          </a:p>
          <a:p>
            <a:pPr algn="ctr"/>
            <a:r>
              <a:rPr lang="fi-FI" sz="2000" dirty="0">
                <a:solidFill>
                  <a:schemeClr val="accent6">
                    <a:lumMod val="50000"/>
                  </a:schemeClr>
                </a:solidFill>
                <a:latin typeface="Univers for KPMG"/>
                <a:cs typeface="Univers for KPMG"/>
              </a:rPr>
              <a:t>(välitön)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79741" y="6079778"/>
            <a:ext cx="27496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dirty="0">
                <a:solidFill>
                  <a:schemeClr val="accent6">
                    <a:lumMod val="50000"/>
                  </a:schemeClr>
                </a:solidFill>
                <a:latin typeface="Univers for KPMG"/>
                <a:cs typeface="Univers for KPMG"/>
              </a:rPr>
              <a:t>Riskin vaikutus</a:t>
            </a:r>
          </a:p>
          <a:p>
            <a:pPr algn="ctr"/>
            <a:r>
              <a:rPr lang="fi-FI" dirty="0">
                <a:solidFill>
                  <a:schemeClr val="accent6">
                    <a:lumMod val="50000"/>
                  </a:schemeClr>
                </a:solidFill>
                <a:latin typeface="Univers for KPMG"/>
                <a:cs typeface="Univers for KPMG"/>
              </a:rPr>
              <a:t>(suora)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22933" y="4582898"/>
            <a:ext cx="10502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i-FI" sz="1600" dirty="0">
                <a:solidFill>
                  <a:schemeClr val="accent6">
                    <a:lumMod val="50000"/>
                  </a:schemeClr>
                </a:solidFill>
                <a:latin typeface="Univers for KPMG"/>
                <a:cs typeface="Univers for KPMG"/>
              </a:rPr>
              <a:t>Fyysinen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71524" y="5873155"/>
            <a:ext cx="10502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600" dirty="0">
                <a:solidFill>
                  <a:schemeClr val="accent6">
                    <a:lumMod val="50000"/>
                  </a:schemeClr>
                </a:solidFill>
                <a:latin typeface="Univers for KPMG"/>
                <a:cs typeface="Univers for KPMG"/>
              </a:rPr>
              <a:t>Fyysinen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47636" y="5873155"/>
            <a:ext cx="13484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600" dirty="0">
                <a:solidFill>
                  <a:schemeClr val="accent6">
                    <a:lumMod val="50000"/>
                  </a:schemeClr>
                </a:solidFill>
                <a:latin typeface="Univers for KPMG"/>
                <a:cs typeface="Univers for KPMG"/>
              </a:rPr>
              <a:t>Digitaalinen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24775" y="2206127"/>
            <a:ext cx="1348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i-FI" sz="1600" dirty="0">
                <a:solidFill>
                  <a:schemeClr val="accent6">
                    <a:lumMod val="50000"/>
                  </a:schemeClr>
                </a:solidFill>
                <a:latin typeface="Univers for KPMG"/>
                <a:cs typeface="Univers for KPMG"/>
              </a:rPr>
              <a:t>Digitaalinen</a:t>
            </a:r>
          </a:p>
        </p:txBody>
      </p:sp>
      <p:sp>
        <p:nvSpPr>
          <p:cNvPr id="17" name="Explosion 1 16"/>
          <p:cNvSpPr/>
          <p:nvPr/>
        </p:nvSpPr>
        <p:spPr>
          <a:xfrm>
            <a:off x="4096695" y="1457665"/>
            <a:ext cx="1532615" cy="1835483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/>
          <a:lstStyle/>
          <a:p>
            <a:pPr algn="ctr"/>
            <a:r>
              <a:rPr lang="fi-FI" dirty="0"/>
              <a:t>Kyberriskit</a:t>
            </a:r>
          </a:p>
        </p:txBody>
      </p:sp>
      <p:sp>
        <p:nvSpPr>
          <p:cNvPr id="19" name="Explosion 1 18"/>
          <p:cNvSpPr/>
          <p:nvPr/>
        </p:nvSpPr>
        <p:spPr>
          <a:xfrm>
            <a:off x="5955552" y="1497477"/>
            <a:ext cx="1532615" cy="1835483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/>
          <a:lstStyle/>
          <a:p>
            <a:pPr algn="ctr"/>
            <a:r>
              <a:rPr lang="fi-FI" dirty="0">
                <a:solidFill>
                  <a:schemeClr val="bg1"/>
                </a:solidFill>
              </a:rPr>
              <a:t>Tietoriskit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536235" y="6519446"/>
            <a:ext cx="35095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400" i="1" dirty="0">
                <a:solidFill>
                  <a:schemeClr val="bg1">
                    <a:lumMod val="50000"/>
                  </a:schemeClr>
                </a:solidFill>
                <a:latin typeface="Univers for KPMG"/>
                <a:cs typeface="Univers for KPMG"/>
              </a:rPr>
              <a:t>Voiko näin </a:t>
            </a:r>
            <a:r>
              <a:rPr lang="fi-FI" sz="1400" i="1" dirty="0" smtClean="0">
                <a:solidFill>
                  <a:schemeClr val="bg1">
                    <a:lumMod val="50000"/>
                  </a:schemeClr>
                </a:solidFill>
                <a:latin typeface="Univers for KPMG"/>
                <a:cs typeface="Univers for KPMG"/>
              </a:rPr>
              <a:t>rajusti yksinkertaistaa</a:t>
            </a:r>
            <a:r>
              <a:rPr lang="fi-FI" sz="1400" i="1" dirty="0">
                <a:solidFill>
                  <a:schemeClr val="bg1">
                    <a:lumMod val="50000"/>
                  </a:schemeClr>
                </a:solidFill>
                <a:latin typeface="Univers for KPMG"/>
                <a:cs typeface="Univers for KPMG"/>
              </a:rPr>
              <a:t>?</a:t>
            </a:r>
          </a:p>
        </p:txBody>
      </p:sp>
      <p:sp>
        <p:nvSpPr>
          <p:cNvPr id="21" name="Explosion 1 20"/>
          <p:cNvSpPr/>
          <p:nvPr/>
        </p:nvSpPr>
        <p:spPr>
          <a:xfrm>
            <a:off x="4105218" y="3778331"/>
            <a:ext cx="1532615" cy="1835483"/>
          </a:xfrm>
          <a:prstGeom prst="irregularSeal1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Omaisuus-</a:t>
            </a:r>
            <a:br>
              <a:rPr lang="fi-FI" dirty="0">
                <a:solidFill>
                  <a:schemeClr val="tx1"/>
                </a:solidFill>
              </a:rPr>
            </a:br>
            <a:r>
              <a:rPr lang="fi-FI" dirty="0">
                <a:solidFill>
                  <a:schemeClr val="tx1"/>
                </a:solidFill>
              </a:rPr>
              <a:t>riski</a:t>
            </a:r>
          </a:p>
        </p:txBody>
      </p:sp>
      <p:sp>
        <p:nvSpPr>
          <p:cNvPr id="22" name="Explosion 1 21"/>
          <p:cNvSpPr/>
          <p:nvPr/>
        </p:nvSpPr>
        <p:spPr>
          <a:xfrm>
            <a:off x="5973664" y="3792001"/>
            <a:ext cx="1532615" cy="1835483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/>
          <a:lstStyle/>
          <a:p>
            <a:pPr algn="ctr"/>
            <a:r>
              <a:rPr lang="fi-FI" dirty="0">
                <a:solidFill>
                  <a:schemeClr val="bg1"/>
                </a:solidFill>
              </a:rPr>
              <a:t>IT riskit</a:t>
            </a:r>
          </a:p>
        </p:txBody>
      </p:sp>
      <p:sp>
        <p:nvSpPr>
          <p:cNvPr id="3" name="Quad Arrow 2"/>
          <p:cNvSpPr/>
          <p:nvPr/>
        </p:nvSpPr>
        <p:spPr>
          <a:xfrm rot="3081291">
            <a:off x="5230463" y="3197725"/>
            <a:ext cx="1031846" cy="717259"/>
          </a:xfrm>
          <a:prstGeom prst="quadArrow">
            <a:avLst>
              <a:gd name="adj1" fmla="val 12746"/>
              <a:gd name="adj2" fmla="val 18991"/>
              <a:gd name="adj3" fmla="val 2459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" name="TextBox 22"/>
          <p:cNvSpPr txBox="1"/>
          <p:nvPr/>
        </p:nvSpPr>
        <p:spPr>
          <a:xfrm>
            <a:off x="7702049" y="3582175"/>
            <a:ext cx="1800443" cy="2340000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accent6">
                    <a:lumMod val="50000"/>
                  </a:schemeClr>
                </a:solidFill>
                <a:latin typeface="Univers for KPMG"/>
                <a:cs typeface="Univers for KPMG"/>
              </a:rPr>
              <a:t>Vahinko (tuli, vesi)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accent6">
                    <a:lumMod val="50000"/>
                  </a:schemeClr>
                </a:solidFill>
                <a:latin typeface="Univers for KPMG"/>
                <a:cs typeface="Univers for KPMG"/>
              </a:rPr>
              <a:t>Inhimillinen virhe (puutteellinen tieto, nopea tilanne, päätös, huomiotta jättäminen, muutos)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accent6">
                    <a:lumMod val="50000"/>
                  </a:schemeClr>
                </a:solidFill>
                <a:latin typeface="Univers for KPMG"/>
                <a:cs typeface="Univers for KPMG"/>
              </a:rPr>
              <a:t>Verkkokaapeli / rautavika / sähkökatko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accent6">
                    <a:lumMod val="50000"/>
                  </a:schemeClr>
                </a:solidFill>
                <a:latin typeface="Univers for KPMG"/>
                <a:cs typeface="Univers for KPMG"/>
              </a:rPr>
              <a:t>Murto / varkaus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accent6">
                    <a:lumMod val="50000"/>
                  </a:schemeClr>
                </a:solidFill>
                <a:latin typeface="Univers for KPMG"/>
                <a:cs typeface="Univers for KPMG"/>
              </a:rPr>
              <a:t>Palvelunesto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02050" y="1205403"/>
            <a:ext cx="1668370" cy="2340000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accent6">
                    <a:lumMod val="50000"/>
                  </a:schemeClr>
                </a:solidFill>
                <a:latin typeface="Univers for KPMG"/>
                <a:cs typeface="Univers for KPMG"/>
              </a:rPr>
              <a:t>Sisäinen, </a:t>
            </a:r>
            <a:r>
              <a:rPr lang="fi-FI" sz="1200" dirty="0" err="1">
                <a:solidFill>
                  <a:schemeClr val="accent6">
                    <a:lumMod val="50000"/>
                  </a:schemeClr>
                </a:solidFill>
                <a:latin typeface="Univers for KPMG"/>
                <a:cs typeface="Univers for KPMG"/>
              </a:rPr>
              <a:t>hacktivisti</a:t>
            </a:r>
            <a:r>
              <a:rPr lang="fi-FI" sz="1200" dirty="0">
                <a:solidFill>
                  <a:schemeClr val="accent6">
                    <a:lumMod val="50000"/>
                  </a:schemeClr>
                </a:solidFill>
                <a:latin typeface="Univers for KPMG"/>
                <a:cs typeface="Univers for KPMG"/>
              </a:rPr>
              <a:t>, rikollisjärjestö,  Valtio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accent6">
                    <a:lumMod val="50000"/>
                  </a:schemeClr>
                </a:solidFill>
                <a:latin typeface="Univers for KPMG"/>
                <a:cs typeface="Univers for KPMG"/>
              </a:rPr>
              <a:t>Tietovarkaus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accent6">
                    <a:lumMod val="50000"/>
                  </a:schemeClr>
                </a:solidFill>
                <a:latin typeface="Univers for KPMG"/>
                <a:cs typeface="Univers for KPMG"/>
              </a:rPr>
              <a:t>Tietovuoto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accent6">
                    <a:lumMod val="50000"/>
                  </a:schemeClr>
                </a:solidFill>
                <a:latin typeface="Univers for KPMG"/>
                <a:cs typeface="Univers for KPMG"/>
              </a:rPr>
              <a:t>Tietoväärennös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accent6">
                    <a:lumMod val="50000"/>
                  </a:schemeClr>
                </a:solidFill>
                <a:latin typeface="Univers for KPMG"/>
                <a:cs typeface="Univers for KPMG"/>
              </a:rPr>
              <a:t>Tietokiristys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accent6">
                    <a:lumMod val="50000"/>
                  </a:schemeClr>
                </a:solidFill>
                <a:latin typeface="Univers for KPMG"/>
                <a:cs typeface="Univers for KPMG"/>
              </a:rPr>
              <a:t>Palvelunesto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866786" y="417128"/>
            <a:ext cx="5635706" cy="788275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 err="1">
                <a:solidFill>
                  <a:schemeClr val="accent6">
                    <a:lumMod val="50000"/>
                  </a:schemeClr>
                </a:solidFill>
                <a:latin typeface="Univers for KPMG"/>
                <a:cs typeface="Univers for KPMG"/>
              </a:rPr>
              <a:t>Hacktivisti</a:t>
            </a:r>
            <a:r>
              <a:rPr lang="fi-FI" sz="1200" dirty="0">
                <a:solidFill>
                  <a:schemeClr val="accent6">
                    <a:lumMod val="50000"/>
                  </a:schemeClr>
                </a:solidFill>
                <a:latin typeface="Univers for KPMG"/>
                <a:cs typeface="Univers for KPMG"/>
              </a:rPr>
              <a:t> </a:t>
            </a:r>
            <a:r>
              <a:rPr lang="fi-FI" sz="1200" dirty="0">
                <a:solidFill>
                  <a:schemeClr val="accent6">
                    <a:lumMod val="50000"/>
                  </a:schemeClr>
                </a:solidFill>
                <a:latin typeface="Univers for KPMG"/>
                <a:cs typeface="Univers for KPMG"/>
                <a:sym typeface="Wingdings" panose="05000000000000000000" pitchFamily="2" charset="2"/>
              </a:rPr>
              <a:t> Automatisoidun toiminnan </a:t>
            </a:r>
            <a:r>
              <a:rPr lang="fi-FI" sz="1200" dirty="0">
                <a:solidFill>
                  <a:schemeClr val="accent6">
                    <a:lumMod val="50000"/>
                  </a:schemeClr>
                </a:solidFill>
                <a:latin typeface="Univers for KPMG"/>
                <a:cs typeface="Univers for KPMG"/>
              </a:rPr>
              <a:t>laitteet </a:t>
            </a:r>
            <a:r>
              <a:rPr lang="fi-FI" sz="1200" dirty="0">
                <a:solidFill>
                  <a:schemeClr val="accent6">
                    <a:lumMod val="50000"/>
                  </a:schemeClr>
                </a:solidFill>
                <a:latin typeface="Univers for KPMG"/>
                <a:cs typeface="Univers for KPMG"/>
                <a:sym typeface="Wingdings" panose="05000000000000000000" pitchFamily="2" charset="2"/>
              </a:rPr>
              <a:t> Kaaos/kriisi (energialaitos, satama, infrastruktuuri, kiinteistöautomaatio, hälytyslaitteet, logistiikka, varastot)</a:t>
            </a:r>
            <a:endParaRPr lang="fi-FI" sz="1200" dirty="0">
              <a:solidFill>
                <a:schemeClr val="accent6">
                  <a:lumMod val="50000"/>
                </a:schemeClr>
              </a:solidFill>
              <a:latin typeface="Univers for KPMG"/>
              <a:cs typeface="Univers for KPMG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accent6">
                    <a:lumMod val="50000"/>
                  </a:schemeClr>
                </a:solidFill>
                <a:latin typeface="Univers for KPMG"/>
                <a:cs typeface="Univers for KPMG"/>
              </a:rPr>
              <a:t>Rikollisjärjestö </a:t>
            </a:r>
            <a:r>
              <a:rPr lang="fi-FI" sz="1200" dirty="0">
                <a:solidFill>
                  <a:schemeClr val="accent6">
                    <a:lumMod val="50000"/>
                  </a:schemeClr>
                </a:solidFill>
                <a:latin typeface="Univers for KPMG"/>
                <a:cs typeface="Univers for KPMG"/>
                <a:sym typeface="Wingdings" panose="05000000000000000000" pitchFamily="2" charset="2"/>
              </a:rPr>
              <a:t> </a:t>
            </a:r>
            <a:r>
              <a:rPr lang="fi-FI" sz="1200" dirty="0">
                <a:solidFill>
                  <a:schemeClr val="accent6">
                    <a:lumMod val="50000"/>
                  </a:schemeClr>
                </a:solidFill>
                <a:latin typeface="Univers for KPMG"/>
                <a:cs typeface="Univers for KPMG"/>
              </a:rPr>
              <a:t>Terveyslaitteet </a:t>
            </a:r>
            <a:r>
              <a:rPr lang="fi-FI" sz="1200" dirty="0">
                <a:solidFill>
                  <a:schemeClr val="accent6">
                    <a:lumMod val="50000"/>
                  </a:schemeClr>
                </a:solidFill>
                <a:latin typeface="Univers for KPMG"/>
                <a:cs typeface="Univers for KPMG"/>
                <a:sym typeface="Wingdings" panose="05000000000000000000" pitchFamily="2" charset="2"/>
              </a:rPr>
              <a:t> Kiristys  Vammautuminen/kuolema</a:t>
            </a:r>
            <a:endParaRPr lang="fi-FI" sz="1200" dirty="0">
              <a:solidFill>
                <a:schemeClr val="accent6">
                  <a:lumMod val="50000"/>
                </a:schemeClr>
              </a:solidFill>
              <a:latin typeface="Univers for KPMG"/>
              <a:cs typeface="Univers for KPMG"/>
            </a:endParaRPr>
          </a:p>
        </p:txBody>
      </p:sp>
    </p:spTree>
    <p:extLst>
      <p:ext uri="{BB962C8B-B14F-4D97-AF65-F5344CB8AC3E}">
        <p14:creationId xmlns:p14="http://schemas.microsoft.com/office/powerpoint/2010/main" val="304164548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000" dirty="0" smtClean="0"/>
              <a:t>Tiedon ja luulon miinakenttä</a:t>
            </a:r>
            <a:endParaRPr lang="fi-FI" sz="4000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45470-5403-4B97-A3C7-76A576C615B3}" type="datetime1">
              <a:rPr lang="fi-FI" smtClean="0"/>
              <a:t>17.8.2017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>
                <a:solidFill>
                  <a:schemeClr val="bg1">
                    <a:lumMod val="50000"/>
                  </a:schemeClr>
                </a:solidFill>
              </a:rPr>
              <a:t>JUHTA tietoriskienhallinta 2. työpaja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EEEF2-603A-4596-86C7-629F88E063C6}" type="slidenum">
              <a:rPr lang="fi-FI" smtClean="0"/>
              <a:t>29</a:t>
            </a:fld>
            <a:endParaRPr lang="fi-FI"/>
          </a:p>
        </p:txBody>
      </p:sp>
      <p:graphicFrame>
        <p:nvGraphicFramePr>
          <p:cNvPr id="6" name="Taulukk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3880939"/>
              </p:ext>
            </p:extLst>
          </p:nvPr>
        </p:nvGraphicFramePr>
        <p:xfrm>
          <a:off x="838197" y="1892500"/>
          <a:ext cx="10515603" cy="4414272"/>
        </p:xfrm>
        <a:graphic>
          <a:graphicData uri="http://schemas.openxmlformats.org/drawingml/2006/table">
            <a:tbl>
              <a:tblPr firstRow="1" firstCol="1">
                <a:tableStyleId>{69C7853C-536D-4A76-A0AE-DD22124D55A5}</a:tableStyleId>
              </a:tblPr>
              <a:tblGrid>
                <a:gridCol w="1356363"/>
                <a:gridCol w="1733006"/>
                <a:gridCol w="3713117"/>
                <a:gridCol w="3713117"/>
              </a:tblGrid>
              <a:tr h="256250"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fi-FI" sz="1600" u="none" strike="noStrike" dirty="0" smtClean="0">
                          <a:effectLst/>
                        </a:rPr>
                        <a:t>Tiedon ja luulon</a:t>
                      </a:r>
                      <a:br>
                        <a:rPr lang="fi-FI" sz="1600" u="none" strike="noStrike" dirty="0" smtClean="0">
                          <a:effectLst/>
                        </a:rPr>
                      </a:br>
                      <a:r>
                        <a:rPr lang="fi-FI" sz="1600" u="none" strike="noStrike" dirty="0" smtClean="0">
                          <a:effectLst/>
                        </a:rPr>
                        <a:t>miinakenttä</a:t>
                      </a:r>
                      <a:endParaRPr lang="fi-FI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i-FI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Yleinen uskomus, </a:t>
                      </a:r>
                      <a:r>
                        <a:rPr lang="fi-FI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että.. (↓)</a:t>
                      </a:r>
                      <a:endParaRPr lang="fi-FI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256250">
                <a:tc gridSpan="2"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..on turvallinen</a:t>
                      </a:r>
                      <a:endParaRPr lang="fi-FI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..ei ole turvallinen</a:t>
                      </a:r>
                      <a:endParaRPr lang="fi-FI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189129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i-FI" sz="16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Tiedämme, </a:t>
                      </a:r>
                      <a:r>
                        <a:rPr lang="fi-FI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että..</a:t>
                      </a:r>
                      <a:br>
                        <a:rPr lang="fi-FI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fi-FI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(→)</a:t>
                      </a:r>
                      <a:endParaRPr lang="fi-FI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6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..on turvallinen</a:t>
                      </a:r>
                      <a:endParaRPr lang="fi-FI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u="none" strike="noStrike" dirty="0">
                          <a:effectLst/>
                        </a:rPr>
                        <a:t>Optimaalinen </a:t>
                      </a:r>
                      <a:r>
                        <a:rPr lang="fi-FI" sz="1400" u="none" strike="noStrike" dirty="0" smtClean="0">
                          <a:effectLst/>
                        </a:rPr>
                        <a:t>tilanne, kun tietää riskeistä ja suojauksista.</a:t>
                      </a:r>
                      <a:r>
                        <a:rPr lang="fi-FI" sz="1400" u="none" strike="noStrike" baseline="0" dirty="0" smtClean="0">
                          <a:effectLst/>
                        </a:rPr>
                        <a:t> </a:t>
                      </a:r>
                      <a:r>
                        <a:rPr lang="fi-FI" sz="1400" u="none" strike="noStrike" dirty="0" smtClean="0">
                          <a:effectLst/>
                        </a:rPr>
                        <a:t>Pitää </a:t>
                      </a:r>
                      <a:r>
                        <a:rPr lang="fi-FI" sz="1400" u="none" strike="noStrike" dirty="0">
                          <a:effectLst/>
                        </a:rPr>
                        <a:t>panostaa </a:t>
                      </a:r>
                      <a:r>
                        <a:rPr lang="fi-FI" sz="1400" u="none" strike="noStrike" dirty="0" smtClean="0">
                          <a:effectLst/>
                        </a:rPr>
                        <a:t>palvelun</a:t>
                      </a:r>
                      <a:r>
                        <a:rPr lang="fi-FI" sz="1400" u="none" strike="noStrike" baseline="0" dirty="0" smtClean="0">
                          <a:effectLst/>
                        </a:rPr>
                        <a:t> laatuun ja </a:t>
                      </a:r>
                      <a:r>
                        <a:rPr lang="fi-FI" sz="1400" u="none" strike="noStrike" dirty="0" smtClean="0">
                          <a:effectLst/>
                        </a:rPr>
                        <a:t>helppokäyttöisyyteen, </a:t>
                      </a:r>
                      <a:br>
                        <a:rPr lang="fi-FI" sz="1400" u="none" strike="noStrike" dirty="0" smtClean="0">
                          <a:effectLst/>
                        </a:rPr>
                      </a:br>
                      <a:r>
                        <a:rPr lang="fi-FI" sz="1400" u="none" strike="noStrike" dirty="0" smtClean="0">
                          <a:effectLst/>
                        </a:rPr>
                        <a:t>jotta käytettäisiin. </a:t>
                      </a:r>
                    </a:p>
                    <a:p>
                      <a:pPr algn="ctr" fontAlgn="ctr"/>
                      <a:r>
                        <a:rPr lang="fi-FI" sz="1400" u="none" strike="noStrike" dirty="0" smtClean="0">
                          <a:effectLst/>
                        </a:rPr>
                        <a:t>(</a:t>
                      </a:r>
                      <a:r>
                        <a:rPr lang="fi-FI" sz="1400" u="none" strike="noStrike" dirty="0">
                          <a:effectLst/>
                        </a:rPr>
                        <a:t>Esim. suojattu sähköposti)</a:t>
                      </a:r>
                      <a:endParaRPr lang="fi-F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Kun ei tiedetä riskeistä ja eikä uskota suojauksiin, ei käytetä. Menetetään </a:t>
                      </a:r>
                      <a:r>
                        <a:rPr lang="fi-FI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mahdollisuus tuottavuuden kasvuun, kun ei käytetä hyödyllistä palvelua. </a:t>
                      </a:r>
                      <a:endParaRPr lang="fi-FI" sz="1400" u="none" strike="noStrike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ctr"/>
                      <a:r>
                        <a:rPr lang="fi-FI" sz="14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fi-FI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esim. pilvitoimisto)</a:t>
                      </a:r>
                      <a:endParaRPr lang="fi-FI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91296"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6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..ei </a:t>
                      </a:r>
                      <a:r>
                        <a:rPr lang="fi-FI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ole </a:t>
                      </a:r>
                      <a:r>
                        <a:rPr lang="fi-FI" sz="16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turvallinen</a:t>
                      </a:r>
                      <a:endParaRPr lang="fi-FI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Ei ymmärretä </a:t>
                      </a:r>
                      <a:r>
                        <a:rPr lang="fi-FI" sz="14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arvioida riskejä ja suojautua</a:t>
                      </a:r>
                      <a:r>
                        <a:rPr lang="fi-FI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, kun </a:t>
                      </a:r>
                      <a:r>
                        <a:rPr lang="fi-FI" sz="14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pitäisi. Seurauksena enemmän </a:t>
                      </a:r>
                      <a:r>
                        <a:rPr lang="fi-FI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ongelmia ja </a:t>
                      </a:r>
                      <a:r>
                        <a:rPr lang="fi-FI" sz="14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häiriöitä eli turhia kustannuksia. </a:t>
                      </a:r>
                    </a:p>
                    <a:p>
                      <a:pPr algn="ctr" fontAlgn="ctr"/>
                      <a:r>
                        <a:rPr lang="fi-FI" sz="14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fi-FI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Esim. sisäverkko)</a:t>
                      </a:r>
                      <a:endParaRPr lang="fi-FI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u="none" strike="noStrike" dirty="0">
                          <a:effectLst/>
                        </a:rPr>
                        <a:t>Huomataan olla </a:t>
                      </a:r>
                      <a:r>
                        <a:rPr lang="fi-FI" sz="1400" u="none" strike="noStrike" dirty="0" smtClean="0">
                          <a:effectLst/>
                        </a:rPr>
                        <a:t>varovaisia</a:t>
                      </a:r>
                      <a:r>
                        <a:rPr lang="fi-FI" sz="1400" u="none" strike="noStrike" baseline="0" dirty="0" smtClean="0">
                          <a:effectLst/>
                        </a:rPr>
                        <a:t> ja </a:t>
                      </a:r>
                      <a:r>
                        <a:rPr lang="fi-FI" sz="1400" u="none" strike="noStrike" dirty="0" smtClean="0">
                          <a:effectLst/>
                        </a:rPr>
                        <a:t>pohtia riskejä</a:t>
                      </a:r>
                      <a:r>
                        <a:rPr lang="fi-FI" sz="1400" u="none" strike="noStrike" baseline="0" dirty="0" smtClean="0">
                          <a:effectLst/>
                        </a:rPr>
                        <a:t> etukäteen. </a:t>
                      </a:r>
                      <a:br>
                        <a:rPr lang="fi-FI" sz="1400" u="none" strike="noStrike" baseline="0" dirty="0" smtClean="0">
                          <a:effectLst/>
                        </a:rPr>
                      </a:br>
                      <a:r>
                        <a:rPr lang="fi-FI" sz="1400" u="none" strike="noStrike" baseline="0" dirty="0" smtClean="0">
                          <a:effectLst/>
                        </a:rPr>
                        <a:t>Päätetään  </a:t>
                      </a:r>
                      <a:r>
                        <a:rPr lang="fi-FI" sz="1400" u="none" strike="noStrike" dirty="0" smtClean="0">
                          <a:effectLst/>
                        </a:rPr>
                        <a:t>jättää </a:t>
                      </a:r>
                      <a:r>
                        <a:rPr lang="fi-FI" sz="1400" u="none" strike="noStrike" dirty="0">
                          <a:effectLst/>
                        </a:rPr>
                        <a:t>käyttämättä </a:t>
                      </a:r>
                      <a:r>
                        <a:rPr lang="fi-FI" sz="1400" u="none" strike="noStrike" dirty="0" smtClean="0">
                          <a:effectLst/>
                        </a:rPr>
                        <a:t>tai </a:t>
                      </a:r>
                      <a:r>
                        <a:rPr lang="fi-FI" sz="1400" u="none" strike="noStrike" dirty="0">
                          <a:effectLst/>
                        </a:rPr>
                        <a:t>suojautua, </a:t>
                      </a:r>
                      <a:r>
                        <a:rPr lang="fi-FI" sz="1400" u="none" strike="noStrike" dirty="0" smtClean="0">
                          <a:effectLst/>
                        </a:rPr>
                        <a:t>jotta </a:t>
                      </a:r>
                      <a:r>
                        <a:rPr lang="fi-FI" sz="1400" u="none" strike="noStrike" dirty="0">
                          <a:effectLst/>
                        </a:rPr>
                        <a:t>voisi käyttää. </a:t>
                      </a:r>
                      <a:endParaRPr lang="fi-FI" sz="14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fi-FI" sz="1400" u="none" strike="noStrike" dirty="0" smtClean="0">
                          <a:effectLst/>
                        </a:rPr>
                        <a:t>(</a:t>
                      </a:r>
                      <a:r>
                        <a:rPr lang="fi-FI" sz="1400" u="none" strike="noStrike" dirty="0">
                          <a:effectLst/>
                        </a:rPr>
                        <a:t>Esim. Internet)</a:t>
                      </a:r>
                      <a:endParaRPr lang="fi-F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206129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4576"/>
            <a:ext cx="8202518" cy="1325563"/>
          </a:xfrm>
        </p:spPr>
        <p:txBody>
          <a:bodyPr>
            <a:normAutofit/>
          </a:bodyPr>
          <a:lstStyle/>
          <a:p>
            <a:r>
              <a:rPr lang="fi-FI" sz="4000" dirty="0" smtClean="0"/>
              <a:t>Riskienhallinnan periaatteet, viitekehys ja prosessi</a:t>
            </a:r>
            <a:endParaRPr lang="fi-FI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284903" y="5125673"/>
            <a:ext cx="1770896" cy="134547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1">
            <a:normAutofit/>
          </a:bodyPr>
          <a:lstStyle/>
          <a:p>
            <a:pPr marL="0" indent="0">
              <a:buNone/>
            </a:pPr>
            <a:r>
              <a:rPr lang="fi-FI" sz="1600" dirty="0" smtClean="0">
                <a:solidFill>
                  <a:schemeClr val="tx1"/>
                </a:solidFill>
              </a:rPr>
              <a:t>Tässä työpajassa kuljemme läpi yksinkertaistettua riskienarvioinnin prosessia</a:t>
            </a:r>
            <a:endParaRPr lang="fi-FI" sz="1600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0977" y="1304925"/>
            <a:ext cx="8087305" cy="5256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101532" y="6471148"/>
            <a:ext cx="19542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200" i="1" dirty="0" smtClean="0"/>
              <a:t>ISO 31000 kuva sivulta vii</a:t>
            </a:r>
            <a:endParaRPr lang="fi-FI" sz="1200" i="1" dirty="0"/>
          </a:p>
        </p:txBody>
      </p:sp>
      <p:sp>
        <p:nvSpPr>
          <p:cNvPr id="6" name="Rectangle 5"/>
          <p:cNvSpPr/>
          <p:nvPr/>
        </p:nvSpPr>
        <p:spPr>
          <a:xfrm>
            <a:off x="7316840" y="2458527"/>
            <a:ext cx="1771454" cy="274939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xtBox 6"/>
          <p:cNvSpPr txBox="1"/>
          <p:nvPr/>
        </p:nvSpPr>
        <p:spPr>
          <a:xfrm>
            <a:off x="1400961" y="6560925"/>
            <a:ext cx="75668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400" i="1" dirty="0" smtClean="0">
                <a:solidFill>
                  <a:schemeClr val="bg1">
                    <a:lumMod val="65000"/>
                  </a:schemeClr>
                </a:solidFill>
              </a:rPr>
              <a:t>Miksi tehdä riskien hallintaa?</a:t>
            </a:r>
            <a:endParaRPr lang="fi-FI" sz="1400" i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77817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000" dirty="0" smtClean="0"/>
              <a:t>Itsearvioinnin miinakenttä</a:t>
            </a:r>
            <a:endParaRPr lang="fi-FI" sz="4000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45470-5403-4B97-A3C7-76A576C615B3}" type="datetime1">
              <a:rPr lang="fi-FI" smtClean="0"/>
              <a:t>17.8.2017</a:t>
            </a:fld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>
                <a:solidFill>
                  <a:schemeClr val="bg1">
                    <a:lumMod val="50000"/>
                  </a:schemeClr>
                </a:solidFill>
              </a:rPr>
              <a:t>JUHTA tietoriskienhallinta 2. työpaja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EEEF2-603A-4596-86C7-629F88E063C6}" type="slidenum">
              <a:rPr lang="fi-FI" smtClean="0"/>
              <a:t>30</a:t>
            </a:fld>
            <a:endParaRPr lang="fi-FI"/>
          </a:p>
        </p:txBody>
      </p:sp>
      <p:graphicFrame>
        <p:nvGraphicFramePr>
          <p:cNvPr id="6" name="Taulukk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323979"/>
              </p:ext>
            </p:extLst>
          </p:nvPr>
        </p:nvGraphicFramePr>
        <p:xfrm>
          <a:off x="838197" y="1985553"/>
          <a:ext cx="10515602" cy="4351942"/>
        </p:xfrm>
        <a:graphic>
          <a:graphicData uri="http://schemas.openxmlformats.org/drawingml/2006/table">
            <a:tbl>
              <a:tblPr firstRow="1" firstCol="1">
                <a:tableStyleId>{69C7853C-536D-4A76-A0AE-DD22124D55A5}</a:tableStyleId>
              </a:tblPr>
              <a:tblGrid>
                <a:gridCol w="5257801"/>
                <a:gridCol w="5257801"/>
              </a:tblGrid>
              <a:tr h="2175971"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1" u="sng" strike="noStrike" dirty="0" smtClean="0">
                          <a:effectLst/>
                        </a:rPr>
                        <a:t>Tiedän tietäväni</a:t>
                      </a:r>
                      <a:endParaRPr lang="fi-FI" sz="1800" b="1" u="sng" strike="noStrike" baseline="0" dirty="0" smtClean="0">
                        <a:effectLst/>
                      </a:endParaRPr>
                    </a:p>
                    <a:p>
                      <a:pPr algn="ctr" fontAlgn="ctr"/>
                      <a:endParaRPr lang="fi-FI" sz="1800" b="1" u="sng" strike="noStrike" baseline="0" dirty="0" smtClean="0">
                        <a:effectLst/>
                      </a:endParaRPr>
                    </a:p>
                    <a:p>
                      <a:pPr algn="ctr" fontAlgn="ctr"/>
                      <a:r>
                        <a:rPr lang="fi-FI" sz="1600" b="0" u="none" strike="noStrike" dirty="0" smtClean="0">
                          <a:effectLst/>
                        </a:rPr>
                        <a:t>Osaanko antaa vastuullisten tehdä työnsä ja ohjata/sparrata vain tarvittaessa?</a:t>
                      </a:r>
                    </a:p>
                    <a:p>
                      <a:pPr algn="ctr" fontAlgn="ctr"/>
                      <a:endParaRPr lang="fi-FI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fi-FI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Riskinotto luonnostaan.</a:t>
                      </a:r>
                    </a:p>
                    <a:p>
                      <a:pPr algn="ctr" fontAlgn="ctr"/>
                      <a:r>
                        <a:rPr lang="fi-FI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”Tähän suuntaan”</a:t>
                      </a: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1" u="sng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Tiedän tietämättömyyteni</a:t>
                      </a:r>
                    </a:p>
                    <a:p>
                      <a:pPr algn="ctr" fontAlgn="ctr"/>
                      <a:endParaRPr lang="fi-FI" sz="1600" b="1" u="sng" strike="noStrike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fontAlgn="ctr"/>
                      <a:r>
                        <a:rPr lang="fi-FI" sz="16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Ymmärränkö tukeutua asiantuntijaan?</a:t>
                      </a:r>
                      <a:r>
                        <a:rPr lang="fi-FI" sz="1600" b="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i-FI" sz="16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Miten tunnistan asiantuntijan, että hän tietää / osaa?</a:t>
                      </a:r>
                    </a:p>
                    <a:p>
                      <a:pPr algn="ctr" fontAlgn="ctr"/>
                      <a:endParaRPr lang="fi-FI" sz="1600" b="0" i="0" u="none" strike="noStrike" dirty="0" smtClean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fi-FI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Hallittu</a:t>
                      </a:r>
                      <a:r>
                        <a:rPr lang="fi-FI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riskinottaminen.</a:t>
                      </a:r>
                    </a:p>
                    <a:p>
                      <a:pPr algn="ctr" fontAlgn="ctr"/>
                      <a:r>
                        <a:rPr lang="fi-FI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”Faktojen pohjalta”.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75971"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1" u="sng" strike="noStrike" dirty="0" smtClean="0">
                          <a:effectLst/>
                        </a:rPr>
                        <a:t>En</a:t>
                      </a:r>
                      <a:r>
                        <a:rPr lang="fi-FI" sz="1800" b="1" u="sng" strike="noStrike" baseline="0" dirty="0" smtClean="0">
                          <a:effectLst/>
                        </a:rPr>
                        <a:t> tiedä tietäväni</a:t>
                      </a:r>
                    </a:p>
                    <a:p>
                      <a:pPr algn="ctr" fontAlgn="ctr"/>
                      <a:endParaRPr lang="fi-FI" sz="1600" b="1" u="sng" strike="noStrike" baseline="0" dirty="0" smtClean="0">
                        <a:effectLst/>
                      </a:endParaRPr>
                    </a:p>
                    <a:p>
                      <a:pPr algn="ctr" fontAlgn="ctr"/>
                      <a:r>
                        <a:rPr lang="fi-FI" sz="1600" b="0" u="none" strike="noStrike" dirty="0" smtClean="0">
                          <a:effectLst/>
                        </a:rPr>
                        <a:t>Miten kehittää </a:t>
                      </a:r>
                    </a:p>
                    <a:p>
                      <a:pPr algn="ctr" fontAlgn="ctr"/>
                      <a:r>
                        <a:rPr lang="fi-FI" sz="1600" b="0" u="none" strike="noStrike" dirty="0" smtClean="0">
                          <a:effectLst/>
                        </a:rPr>
                        <a:t>itsetuntemusta ja rohkeutta? </a:t>
                      </a:r>
                    </a:p>
                    <a:p>
                      <a:pPr algn="ctr" fontAlgn="ctr"/>
                      <a:r>
                        <a:rPr lang="fi-FI" sz="1600" b="0" u="none" strike="noStrike" dirty="0" smtClean="0">
                          <a:effectLst/>
                        </a:rPr>
                        <a:t>Miten tunnistaa osaaminen/tietämys?</a:t>
                      </a:r>
                    </a:p>
                    <a:p>
                      <a:pPr algn="ctr" fontAlgn="ctr"/>
                      <a:endParaRPr lang="fi-FI" sz="1600" b="0" i="0" u="none" strike="noStrike" dirty="0" smtClean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fi-FI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Riskiä</a:t>
                      </a:r>
                      <a:r>
                        <a:rPr lang="fi-FI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kartetaan tai </a:t>
                      </a:r>
                      <a:r>
                        <a:rPr lang="fi-FI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minimoidaan.</a:t>
                      </a:r>
                    </a:p>
                    <a:p>
                      <a:pPr algn="ctr" fontAlgn="ctr"/>
                      <a:r>
                        <a:rPr lang="fi-FI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”Varman päälle”.</a:t>
                      </a:r>
                      <a:endParaRPr lang="fi-FI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800" b="1" u="sng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En tiedä tietämättömyyttäni</a:t>
                      </a:r>
                    </a:p>
                    <a:p>
                      <a:pPr algn="ctr" fontAlgn="ctr"/>
                      <a:endParaRPr lang="fi-FI" sz="1800" b="1" u="sng" strike="noStrike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ctr"/>
                      <a:r>
                        <a:rPr lang="fi-FI" sz="1600" b="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Miten kehittää </a:t>
                      </a:r>
                      <a:br>
                        <a:rPr lang="fi-FI" sz="1600" b="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fi-FI" sz="1600" b="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itsetuntemusta ja nöyryyttä?</a:t>
                      </a:r>
                    </a:p>
                    <a:p>
                      <a:pPr algn="ctr" fontAlgn="ctr"/>
                      <a:r>
                        <a:rPr lang="fi-FI" sz="1600" b="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Mistä tunnistaa ettei oikeasti tiedä? </a:t>
                      </a:r>
                    </a:p>
                    <a:p>
                      <a:pPr algn="ctr" fontAlgn="ctr"/>
                      <a:endParaRPr lang="fi-FI" sz="1600" b="0" i="0" u="none" strike="noStrike" dirty="0" smtClean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fi-FI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Hallitsematon riskinottaminen.</a:t>
                      </a:r>
                    </a:p>
                    <a:p>
                      <a:pPr algn="ctr" fontAlgn="ctr"/>
                      <a:r>
                        <a:rPr lang="fi-FI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”Rinta rottingilla”.</a:t>
                      </a:r>
                      <a:endParaRPr lang="fi-FI" sz="16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648717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4576"/>
            <a:ext cx="8202518" cy="1325563"/>
          </a:xfrm>
        </p:spPr>
        <p:txBody>
          <a:bodyPr/>
          <a:lstStyle/>
          <a:p>
            <a:r>
              <a:rPr lang="fi-FI" dirty="0" smtClean="0"/>
              <a:t>Riskienhallinnan periaatteet, viitekehys ja prosessi</a:t>
            </a:r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897533" y="5511566"/>
            <a:ext cx="2158266" cy="959581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 anchorCtr="1">
            <a:normAutofit/>
          </a:bodyPr>
          <a:lstStyle/>
          <a:p>
            <a:pPr marL="0" indent="0">
              <a:buNone/>
            </a:pPr>
            <a:r>
              <a:rPr lang="fi-FI" sz="1600" dirty="0" smtClean="0">
                <a:solidFill>
                  <a:schemeClr val="accent1"/>
                </a:solidFill>
              </a:rPr>
              <a:t>Työpajan pohjana on </a:t>
            </a:r>
            <a:r>
              <a:rPr lang="fi-FI" sz="1600" dirty="0" smtClean="0">
                <a:solidFill>
                  <a:schemeClr val="accent1"/>
                </a:solidFill>
                <a:hlinkClick r:id="rId2"/>
              </a:rPr>
              <a:t>VAHTI 2/2017 ohje riskienhallintaan</a:t>
            </a:r>
            <a:endParaRPr lang="fi-FI" sz="1600" dirty="0">
              <a:solidFill>
                <a:schemeClr val="accent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101532" y="6471148"/>
            <a:ext cx="19542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200" i="1" dirty="0" smtClean="0"/>
              <a:t>Kuva VAHTI ohjeen sivulta 12</a:t>
            </a:r>
            <a:endParaRPr lang="fi-FI" sz="12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1400961" y="6560925"/>
            <a:ext cx="75668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400" i="1" dirty="0" smtClean="0">
                <a:solidFill>
                  <a:schemeClr val="bg1">
                    <a:lumMod val="65000"/>
                  </a:schemeClr>
                </a:solidFill>
              </a:rPr>
              <a:t>Miksi tehdä riskien hallintaa?</a:t>
            </a:r>
            <a:endParaRPr lang="fi-FI" sz="1400" i="1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05974"/>
            <a:ext cx="8853342" cy="48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65026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552" y="126001"/>
            <a:ext cx="3177578" cy="2651706"/>
          </a:xfrm>
        </p:spPr>
        <p:txBody>
          <a:bodyPr>
            <a:normAutofit/>
          </a:bodyPr>
          <a:lstStyle/>
          <a:p>
            <a:r>
              <a:rPr lang="fi-FI" dirty="0" smtClean="0"/>
              <a:t>Riskien arvioinnin menetelmät</a:t>
            </a:r>
            <a:endParaRPr lang="fi-FI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661352" y="4733923"/>
            <a:ext cx="2347960" cy="173722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1">
            <a:normAutofit lnSpcReduction="10000"/>
          </a:bodyPr>
          <a:lstStyle/>
          <a:p>
            <a:pPr marL="0" indent="0">
              <a:buNone/>
            </a:pPr>
            <a:r>
              <a:rPr lang="fi-FI" sz="16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Tässä työpajassa sovellamme ISO 31000 standardin kevennettyä </a:t>
            </a:r>
            <a:r>
              <a:rPr lang="fi-FI" sz="1600" i="1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rusettianalyysia</a:t>
            </a:r>
            <a:r>
              <a:rPr lang="fi-FI" sz="16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fi-FI" sz="1600" dirty="0" err="1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bowtie</a:t>
            </a:r>
            <a:r>
              <a:rPr lang="fi-FI" sz="16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) käyttäen </a:t>
            </a:r>
            <a:r>
              <a:rPr lang="fi-FI" sz="1600" i="1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vaikutus- </a:t>
            </a:r>
            <a:r>
              <a:rPr lang="fi-FI" sz="16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(</a:t>
            </a:r>
            <a:r>
              <a:rPr lang="fi-FI" sz="1600" dirty="0" err="1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bia</a:t>
            </a:r>
            <a:r>
              <a:rPr lang="fi-FI" sz="16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), </a:t>
            </a:r>
            <a:r>
              <a:rPr lang="fi-FI" sz="1600" i="1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juurisyy-</a:t>
            </a:r>
            <a:r>
              <a:rPr lang="fi-FI" sz="16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fi-FI" sz="1600" dirty="0" err="1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rca</a:t>
            </a:r>
            <a:r>
              <a:rPr lang="fi-FI" sz="16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) ja </a:t>
            </a:r>
            <a:r>
              <a:rPr lang="fi-FI" sz="1600" i="1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syy-seuraus-analyysien</a:t>
            </a:r>
            <a:r>
              <a:rPr lang="fi-FI" sz="16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fi-FI" sz="1600" dirty="0" err="1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c&amp;e</a:t>
            </a:r>
            <a:r>
              <a:rPr lang="fi-FI" sz="16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) menetelmiä</a:t>
            </a:r>
            <a:endParaRPr lang="fi-FI" sz="16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661" y="42110"/>
            <a:ext cx="5796159" cy="6732000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832889"/>
              </p:ext>
            </p:extLst>
          </p:nvPr>
        </p:nvGraphicFramePr>
        <p:xfrm>
          <a:off x="91329" y="5987138"/>
          <a:ext cx="3473814" cy="754380"/>
        </p:xfrm>
        <a:graphic>
          <a:graphicData uri="http://schemas.openxmlformats.org/drawingml/2006/table">
            <a:tbl>
              <a:tblPr bandRow="1">
                <a:tableStyleId>{5940675A-B579-460E-94D1-54222C63F5DA}</a:tableStyleId>
              </a:tblPr>
              <a:tblGrid>
                <a:gridCol w="589016"/>
                <a:gridCol w="2884798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i-FI" sz="1050" dirty="0" smtClean="0">
                          <a:solidFill>
                            <a:schemeClr val="tx1"/>
                          </a:solidFill>
                        </a:rPr>
                        <a:t>SA</a:t>
                      </a:r>
                      <a:endParaRPr lang="fi-FI" sz="105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1050" dirty="0" err="1" smtClean="0">
                          <a:solidFill>
                            <a:schemeClr val="tx1"/>
                          </a:solidFill>
                        </a:rPr>
                        <a:t>Strongly</a:t>
                      </a:r>
                      <a:r>
                        <a:rPr lang="fi-FI" sz="105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1050" dirty="0" err="1" smtClean="0">
                          <a:solidFill>
                            <a:schemeClr val="tx1"/>
                          </a:solidFill>
                        </a:rPr>
                        <a:t>applicable</a:t>
                      </a:r>
                      <a:r>
                        <a:rPr lang="fi-FI" sz="1050" dirty="0" smtClean="0">
                          <a:solidFill>
                            <a:schemeClr val="tx1"/>
                          </a:solidFill>
                        </a:rPr>
                        <a:t> (Erinomaisesti soveltuva)</a:t>
                      </a:r>
                      <a:endParaRPr lang="fi-FI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i-FI" sz="1050" dirty="0" smtClean="0">
                          <a:solidFill>
                            <a:schemeClr val="tx1"/>
                          </a:solidFill>
                        </a:rPr>
                        <a:t>NA</a:t>
                      </a:r>
                      <a:endParaRPr lang="fi-FI" sz="105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1050" dirty="0" err="1" smtClean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lang="fi-FI" sz="105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1050" dirty="0" err="1" smtClean="0">
                          <a:solidFill>
                            <a:schemeClr val="tx1"/>
                          </a:solidFill>
                        </a:rPr>
                        <a:t>applicable</a:t>
                      </a:r>
                      <a:r>
                        <a:rPr lang="fi-FI" sz="1050" dirty="0" smtClean="0">
                          <a:solidFill>
                            <a:schemeClr val="tx1"/>
                          </a:solidFill>
                        </a:rPr>
                        <a:t> (Ei sovellu)</a:t>
                      </a:r>
                      <a:endParaRPr lang="fi-FI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i-FI" sz="105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fi-FI" sz="105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1050" dirty="0" err="1" smtClean="0">
                          <a:solidFill>
                            <a:schemeClr val="tx1"/>
                          </a:solidFill>
                        </a:rPr>
                        <a:t>Applicable</a:t>
                      </a:r>
                      <a:r>
                        <a:rPr lang="fi-FI" sz="1050" dirty="0" smtClean="0">
                          <a:solidFill>
                            <a:schemeClr val="tx1"/>
                          </a:solidFill>
                        </a:rPr>
                        <a:t> (Soveltuva)</a:t>
                      </a:r>
                      <a:endParaRPr lang="fi-FI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3724275" y="2831838"/>
            <a:ext cx="5687144" cy="36231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Rectangle 8"/>
          <p:cNvSpPr/>
          <p:nvPr/>
        </p:nvSpPr>
        <p:spPr>
          <a:xfrm>
            <a:off x="3731168" y="4650034"/>
            <a:ext cx="5687144" cy="19670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TextBox 9"/>
          <p:cNvSpPr txBox="1"/>
          <p:nvPr/>
        </p:nvSpPr>
        <p:spPr>
          <a:xfrm>
            <a:off x="10101532" y="6471148"/>
            <a:ext cx="19542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200" i="1" dirty="0" smtClean="0"/>
              <a:t>ISO 31010 kuva sivulta 22</a:t>
            </a:r>
            <a:endParaRPr lang="fi-FI" sz="1200" i="1" dirty="0"/>
          </a:p>
        </p:txBody>
      </p:sp>
      <p:sp>
        <p:nvSpPr>
          <p:cNvPr id="11" name="Rectangle 10"/>
          <p:cNvSpPr/>
          <p:nvPr/>
        </p:nvSpPr>
        <p:spPr>
          <a:xfrm>
            <a:off x="3728296" y="3913914"/>
            <a:ext cx="5687144" cy="19670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489812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552" y="171452"/>
            <a:ext cx="8957272" cy="1019174"/>
          </a:xfrm>
        </p:spPr>
        <p:txBody>
          <a:bodyPr>
            <a:normAutofit/>
          </a:bodyPr>
          <a:lstStyle/>
          <a:p>
            <a:r>
              <a:rPr lang="fi-FI" dirty="0" smtClean="0"/>
              <a:t>Riskin syy-seuraus-rusetti (</a:t>
            </a:r>
            <a:r>
              <a:rPr lang="fi-FI" dirty="0" err="1" smtClean="0"/>
              <a:t>bowtie</a:t>
            </a:r>
            <a:r>
              <a:rPr lang="fi-FI" dirty="0" smtClean="0"/>
              <a:t>)</a:t>
            </a:r>
            <a:endParaRPr lang="fi-FI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0267950" y="3735977"/>
            <a:ext cx="1741362" cy="244098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1">
            <a:normAutofit/>
          </a:bodyPr>
          <a:lstStyle/>
          <a:p>
            <a:pPr marL="0" indent="0">
              <a:buNone/>
            </a:pPr>
            <a:r>
              <a:rPr lang="fi-FI" sz="1600" dirty="0"/>
              <a:t>Tässä työpajassa sovellamme kevennettyä rusettianalyysia (</a:t>
            </a:r>
            <a:r>
              <a:rPr lang="fi-FI" sz="1600" dirty="0" err="1"/>
              <a:t>bowtie</a:t>
            </a:r>
            <a:r>
              <a:rPr lang="fi-FI" sz="1600" dirty="0"/>
              <a:t>) käyttäen vaikutus- (</a:t>
            </a:r>
            <a:r>
              <a:rPr lang="fi-FI" sz="1600" dirty="0" err="1"/>
              <a:t>bia</a:t>
            </a:r>
            <a:r>
              <a:rPr lang="fi-FI" sz="1600" dirty="0"/>
              <a:t>), juurisyy- (</a:t>
            </a:r>
            <a:r>
              <a:rPr lang="fi-FI" sz="1600" dirty="0" err="1"/>
              <a:t>rca</a:t>
            </a:r>
            <a:r>
              <a:rPr lang="fi-FI" sz="1600" dirty="0"/>
              <a:t>) ja syy-seuraus-analyysien (</a:t>
            </a:r>
            <a:r>
              <a:rPr lang="fi-FI" sz="1600" dirty="0" err="1"/>
              <a:t>c&amp;e</a:t>
            </a:r>
            <a:r>
              <a:rPr lang="fi-FI" sz="1600" dirty="0"/>
              <a:t>) menetelmiä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101532" y="6471148"/>
            <a:ext cx="19542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200" i="1" dirty="0" smtClean="0"/>
              <a:t>ISO 31010 kuva sivulta 66</a:t>
            </a:r>
            <a:endParaRPr lang="fi-FI" sz="1200" i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863" t="1147" r="1369" b="12952"/>
          <a:stretch/>
        </p:blipFill>
        <p:spPr>
          <a:xfrm>
            <a:off x="206559" y="1605647"/>
            <a:ext cx="9894973" cy="50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01854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114960"/>
            <a:ext cx="10515600" cy="82532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3600" dirty="0" smtClean="0"/>
              <a:t>Mitä on riskienhallinta ja mikä on riski?</a:t>
            </a:r>
            <a:endParaRPr lang="fi-FI" sz="3600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D3B6-8A4B-4B3B-A061-4075FEF6017F}" type="datetime1">
              <a:rPr lang="fi-FI" smtClean="0"/>
              <a:t>17.8.2017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bg1">
                    <a:lumMod val="50000"/>
                  </a:schemeClr>
                </a:solidFill>
              </a:rPr>
              <a:t>JUHTA tietoriskienhallinta 2. työpaja</a:t>
            </a:r>
            <a:endParaRPr lang="fi-FI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EEEF2-603A-4596-86C7-629F88E063C6}" type="slidenum">
              <a:rPr lang="fi-FI" smtClean="0"/>
              <a:t>7</a:t>
            </a:fld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4294967295"/>
          </p:nvPr>
        </p:nvSpPr>
        <p:spPr>
          <a:xfrm>
            <a:off x="838200" y="2774986"/>
            <a:ext cx="4430086" cy="1662791"/>
          </a:xfr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200" b="1" dirty="0">
                <a:solidFill>
                  <a:schemeClr val="accent6">
                    <a:lumMod val="50000"/>
                  </a:schemeClr>
                </a:solidFill>
              </a:rPr>
              <a:t>Staattinen riski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i-FI" sz="1200" dirty="0">
                <a:solidFill>
                  <a:schemeClr val="accent6">
                    <a:lumMod val="50000"/>
                  </a:schemeClr>
                </a:solidFill>
              </a:rPr>
              <a:t>Riski kohdistuu </a:t>
            </a:r>
            <a:r>
              <a:rPr lang="fi-FI" sz="1200" b="1" dirty="0">
                <a:solidFill>
                  <a:schemeClr val="accent6">
                    <a:lumMod val="50000"/>
                  </a:schemeClr>
                </a:solidFill>
              </a:rPr>
              <a:t>omaisuuteen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i-FI" sz="1200" dirty="0">
                <a:solidFill>
                  <a:schemeClr val="accent6">
                    <a:lumMod val="50000"/>
                  </a:schemeClr>
                </a:solidFill>
              </a:rPr>
              <a:t>Omaisuudella on ominaisuuksia, jotka asettavat omaisuuden riskeille alttiiksi (haavoittuvuus)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i-FI" sz="1200" dirty="0">
                <a:solidFill>
                  <a:schemeClr val="accent6">
                    <a:lumMod val="50000"/>
                  </a:schemeClr>
                </a:solidFill>
              </a:rPr>
              <a:t>Omaisuus tai osa siitä voidaan menettää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i-FI" sz="1200" dirty="0">
                <a:solidFill>
                  <a:schemeClr val="accent6">
                    <a:lumMod val="50000"/>
                  </a:schemeClr>
                </a:solidFill>
              </a:rPr>
              <a:t>Omaisuuden suojaaminen voidaan optimoida riskien </a:t>
            </a:r>
            <a:r>
              <a:rPr lang="fi-FI" sz="1200" dirty="0" smtClean="0">
                <a:solidFill>
                  <a:schemeClr val="accent6">
                    <a:lumMod val="50000"/>
                  </a:schemeClr>
                </a:solidFill>
              </a:rPr>
              <a:t>mukaisesti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i-FI" sz="1200" b="1" dirty="0" smtClean="0">
                <a:solidFill>
                  <a:schemeClr val="accent6">
                    <a:lumMod val="50000"/>
                  </a:schemeClr>
                </a:solidFill>
              </a:rPr>
              <a:t>Tieto on omaisuutta, </a:t>
            </a:r>
            <a:r>
              <a:rPr lang="fi-FI" sz="1200" dirty="0" smtClean="0">
                <a:solidFill>
                  <a:schemeClr val="accent6">
                    <a:lumMod val="50000"/>
                  </a:schemeClr>
                </a:solidFill>
              </a:rPr>
              <a:t>jonka arvoa ei usein ymmärretä</a:t>
            </a:r>
            <a:endParaRPr lang="fi-FI" sz="1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Sisällön paikkamerkki 3"/>
          <p:cNvSpPr>
            <a:spLocks noGrp="1"/>
          </p:cNvSpPr>
          <p:nvPr>
            <p:ph sz="half" idx="4294967295"/>
          </p:nvPr>
        </p:nvSpPr>
        <p:spPr>
          <a:xfrm>
            <a:off x="5345235" y="2774986"/>
            <a:ext cx="4595720" cy="1662791"/>
          </a:xfr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200" b="1" dirty="0">
                <a:solidFill>
                  <a:schemeClr val="accent6">
                    <a:lumMod val="50000"/>
                  </a:schemeClr>
                </a:solidFill>
              </a:rPr>
              <a:t>Dynaaminen riski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i-FI" sz="1200" dirty="0">
                <a:solidFill>
                  <a:schemeClr val="accent6">
                    <a:lumMod val="50000"/>
                  </a:schemeClr>
                </a:solidFill>
              </a:rPr>
              <a:t>Riski kohdistuu </a:t>
            </a:r>
            <a:r>
              <a:rPr lang="fi-FI" sz="1200" b="1" dirty="0">
                <a:solidFill>
                  <a:schemeClr val="accent6">
                    <a:lumMod val="50000"/>
                  </a:schemeClr>
                </a:solidFill>
              </a:rPr>
              <a:t>tavoitteeseen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i-FI" sz="1200" dirty="0">
                <a:solidFill>
                  <a:schemeClr val="accent6">
                    <a:lumMod val="50000"/>
                  </a:schemeClr>
                </a:solidFill>
              </a:rPr>
              <a:t>Tavoitteen saavuttamisen toteutuksessa voi tapahtua odottamattomia asioita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i-FI" sz="1200" dirty="0">
                <a:solidFill>
                  <a:schemeClr val="accent6">
                    <a:lumMod val="50000"/>
                  </a:schemeClr>
                </a:solidFill>
              </a:rPr>
              <a:t>Vaikutus voi olla pysyvä tai tilapäinen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i-FI" sz="1200" dirty="0" smtClean="0">
                <a:solidFill>
                  <a:schemeClr val="accent6">
                    <a:lumMod val="50000"/>
                  </a:schemeClr>
                </a:solidFill>
              </a:rPr>
              <a:t>Suunnitelmaa </a:t>
            </a:r>
            <a:r>
              <a:rPr lang="fi-FI" sz="1200" dirty="0">
                <a:solidFill>
                  <a:schemeClr val="accent6">
                    <a:lumMod val="50000"/>
                  </a:schemeClr>
                </a:solidFill>
              </a:rPr>
              <a:t>voidaan parantaa etukäteen riskien </a:t>
            </a:r>
            <a:r>
              <a:rPr lang="fi-FI" sz="1200" dirty="0" smtClean="0">
                <a:solidFill>
                  <a:schemeClr val="accent6">
                    <a:lumMod val="50000"/>
                  </a:schemeClr>
                </a:solidFill>
              </a:rPr>
              <a:t>perusteella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i-FI" sz="1200" b="1" dirty="0" smtClean="0">
                <a:solidFill>
                  <a:schemeClr val="accent6">
                    <a:lumMod val="50000"/>
                  </a:schemeClr>
                </a:solidFill>
              </a:rPr>
              <a:t>Tietojen käsittely, hallinta ja kehittäminen ovat (dynaamisia) tavoitteita</a:t>
            </a:r>
            <a:endParaRPr lang="fi-FI" sz="1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Sisällön paikkamerkki 2"/>
          <p:cNvSpPr txBox="1">
            <a:spLocks/>
          </p:cNvSpPr>
          <p:nvPr/>
        </p:nvSpPr>
        <p:spPr>
          <a:xfrm>
            <a:off x="838200" y="4502140"/>
            <a:ext cx="9102755" cy="1921560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2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Tietoriski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i-FI" sz="12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Riski kohdistuu </a:t>
            </a:r>
            <a:r>
              <a:rPr lang="fi-FI" sz="12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tietoon </a:t>
            </a:r>
            <a:r>
              <a:rPr lang="fi-FI" sz="12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tai </a:t>
            </a:r>
            <a:r>
              <a:rPr lang="fi-FI" sz="12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tiedon olomuotoon kuten esim. paperiarkistoon tai tietojärjestelmään</a:t>
            </a:r>
            <a:r>
              <a:rPr lang="fi-FI" sz="12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, jolla käsitellään tietoa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i-FI" sz="12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Tietoon ei </a:t>
            </a:r>
            <a:r>
              <a:rPr lang="fi-FI" sz="120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ehkä pääse tai sen käsittely voi olla vaikeaa/hidasta. </a:t>
            </a:r>
            <a:r>
              <a:rPr lang="fi-FI" sz="12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Tieto voi </a:t>
            </a:r>
            <a:r>
              <a:rPr lang="fi-FI" sz="120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vuotaa tai se </a:t>
            </a:r>
            <a:r>
              <a:rPr lang="fi-FI" sz="12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voidaan menettää. Tieto voi olla </a:t>
            </a:r>
            <a:r>
              <a:rPr lang="fi-FI" sz="120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virheellistä tai ei ehkä jalostu toiminnan mukaan riittävän ketterästi.</a:t>
            </a:r>
            <a:endParaRPr lang="fi-FI" sz="1200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i-FI" sz="120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Paperiarkistoon ei ehkä pääse katsomaan tietoa. Se voi tuhoutua tulipalossa. Arkistoon voidaan jättää laittamatta tietoa tai laittaa väärää tietoa. Se voi mennä sekaisin eikä tietoa löydy.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i-FI" sz="120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Tietojärjestelmä </a:t>
            </a:r>
            <a:r>
              <a:rPr lang="fi-FI" sz="12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voi lakata </a:t>
            </a:r>
            <a:r>
              <a:rPr lang="fi-FI" sz="120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toimimasta tai siihen ei pääse kirjautumaan. Tietojärjestelmä voi olla monimutkainen, vaikeasti käytettävä tai kankea. Tietojärjestelmä voi tuottaa </a:t>
            </a:r>
            <a:r>
              <a:rPr lang="fi-FI" sz="12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virheellisiä tuloksia. Luottamuksellinen tieto voi vuotaa asiaankuulumattomille.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i-FI" sz="120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Organisaation (digitaalinen) omaisuus ja tavoitteissa onnistuminen ovat riippuvaisia tiedosta ja tietojärjestelmistä.</a:t>
            </a:r>
            <a:endParaRPr lang="fi-FI" sz="1200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i-FI" sz="12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Tiedon varmentaminen ja suojaaminen voidaan optimoida riskien perusteella</a:t>
            </a:r>
          </a:p>
        </p:txBody>
      </p:sp>
      <p:sp>
        <p:nvSpPr>
          <p:cNvPr id="10" name="Sisällön paikkamerkki 2"/>
          <p:cNvSpPr txBox="1">
            <a:spLocks/>
          </p:cNvSpPr>
          <p:nvPr/>
        </p:nvSpPr>
        <p:spPr>
          <a:xfrm>
            <a:off x="838201" y="940280"/>
            <a:ext cx="4430086" cy="611683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fi-FI" sz="1600" b="1" dirty="0" smtClean="0">
                <a:solidFill>
                  <a:schemeClr val="accent1">
                    <a:lumMod val="50000"/>
                  </a:schemeClr>
                </a:solidFill>
              </a:rPr>
              <a:t>Riskienhallinta </a:t>
            </a:r>
            <a:r>
              <a:rPr lang="fi-FI" sz="1600" dirty="0" smtClean="0">
                <a:solidFill>
                  <a:schemeClr val="accent1">
                    <a:lumMod val="50000"/>
                  </a:schemeClr>
                </a:solidFill>
              </a:rPr>
              <a:t>on toiminto, jolla johdetaan ja ohjataan organisaation riskejä.</a:t>
            </a:r>
            <a:endParaRPr lang="fi-FI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Sisällön paikkamerkki 2"/>
          <p:cNvSpPr txBox="1">
            <a:spLocks/>
          </p:cNvSpPr>
          <p:nvPr/>
        </p:nvSpPr>
        <p:spPr>
          <a:xfrm>
            <a:off x="5345235" y="940281"/>
            <a:ext cx="4595719" cy="1770342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2000" b="1" dirty="0">
                <a:solidFill>
                  <a:schemeClr val="accent1">
                    <a:lumMod val="50000"/>
                  </a:schemeClr>
                </a:solidFill>
              </a:rPr>
              <a:t>Riski </a:t>
            </a:r>
            <a:r>
              <a:rPr lang="fi-FI" sz="2000" dirty="0">
                <a:solidFill>
                  <a:schemeClr val="accent1">
                    <a:lumMod val="50000"/>
                  </a:schemeClr>
                </a:solidFill>
              </a:rPr>
              <a:t>tarkoittaa epävarmuuden vaikutusta tavoitteisiin, poikkeamaa odotetusta. Vaikutus voi olla myönteinen tai kielteinen odotettuun </a:t>
            </a:r>
            <a:r>
              <a:rPr lang="fi-FI" sz="2000" dirty="0" smtClean="0">
                <a:solidFill>
                  <a:schemeClr val="accent1">
                    <a:lumMod val="50000"/>
                  </a:schemeClr>
                </a:solidFill>
              </a:rPr>
              <a:t>verrattuna.</a:t>
            </a:r>
            <a:endParaRPr lang="fi-FI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Sisällön paikkamerkki 2"/>
          <p:cNvSpPr txBox="1">
            <a:spLocks/>
          </p:cNvSpPr>
          <p:nvPr/>
        </p:nvSpPr>
        <p:spPr>
          <a:xfrm>
            <a:off x="838200" y="1631354"/>
            <a:ext cx="4430085" cy="1079269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600" b="1" dirty="0" smtClean="0">
                <a:solidFill>
                  <a:schemeClr val="accent1">
                    <a:lumMod val="50000"/>
                  </a:schemeClr>
                </a:solidFill>
              </a:rPr>
              <a:t>Riskienhallintapolitiikka </a:t>
            </a:r>
            <a:r>
              <a:rPr lang="fi-FI" sz="1600" dirty="0" smtClean="0">
                <a:solidFill>
                  <a:schemeClr val="accent1">
                    <a:lumMod val="50000"/>
                  </a:schemeClr>
                </a:solidFill>
              </a:rPr>
              <a:t>sisältää organisaation </a:t>
            </a:r>
            <a:r>
              <a:rPr lang="fi-FI" sz="1600" dirty="0">
                <a:solidFill>
                  <a:schemeClr val="accent1">
                    <a:lumMod val="50000"/>
                  </a:schemeClr>
                </a:solidFill>
              </a:rPr>
              <a:t>päättämät, kuvaamat ja dokumentoimat riskienhallintaan liittyvät periaatteet ja tavoitteet</a:t>
            </a:r>
            <a:r>
              <a:rPr lang="fi-FI" sz="16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fi-FI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" name="Content Placeholder 4"/>
          <p:cNvSpPr txBox="1">
            <a:spLocks/>
          </p:cNvSpPr>
          <p:nvPr/>
        </p:nvSpPr>
        <p:spPr>
          <a:xfrm>
            <a:off x="10108734" y="5877855"/>
            <a:ext cx="1996579" cy="531334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anchor="ctr" anchorCtr="1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fi-FI" sz="1100" dirty="0" smtClean="0">
                <a:solidFill>
                  <a:schemeClr val="accent6">
                    <a:lumMod val="50000"/>
                  </a:schemeClr>
                </a:solidFill>
              </a:rPr>
              <a:t>Esittäjän sovellus tietoriskeistä</a:t>
            </a:r>
            <a:endParaRPr lang="fi-FI" sz="11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4" name="Content Placeholder 4"/>
          <p:cNvSpPr txBox="1">
            <a:spLocks/>
          </p:cNvSpPr>
          <p:nvPr/>
        </p:nvSpPr>
        <p:spPr>
          <a:xfrm>
            <a:off x="10108734" y="5282786"/>
            <a:ext cx="1996579" cy="531334"/>
          </a:xfrm>
          <a:prstGeom prst="rect">
            <a:avLst/>
          </a:prstGeom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anchor="ctr" anchorCtr="1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fi-FI" sz="1100" dirty="0" smtClean="0">
                <a:solidFill>
                  <a:schemeClr val="accent1">
                    <a:lumMod val="50000"/>
                  </a:schemeClr>
                </a:solidFill>
                <a:hlinkClick r:id="rId2"/>
              </a:rPr>
              <a:t>VAHTI 2/2017 ohje riskienhallintaan</a:t>
            </a:r>
            <a:r>
              <a:rPr lang="fi-FI" sz="11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br>
              <a:rPr lang="fi-FI" sz="11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fi-FI" sz="1100" dirty="0" smtClean="0">
                <a:solidFill>
                  <a:schemeClr val="accent1">
                    <a:lumMod val="50000"/>
                  </a:schemeClr>
                </a:solidFill>
              </a:rPr>
              <a:t>lainaus</a:t>
            </a:r>
            <a:endParaRPr lang="fi-FI" sz="11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738320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726586" cy="1325563"/>
          </a:xfrm>
        </p:spPr>
        <p:txBody>
          <a:bodyPr>
            <a:noAutofit/>
          </a:bodyPr>
          <a:lstStyle/>
          <a:p>
            <a:r>
              <a:rPr lang="fi-FI" sz="3200" dirty="0" smtClean="0"/>
              <a:t>Ennakoiva riskiarvio ”staattiseen” omaisuuteen</a:t>
            </a:r>
            <a:endParaRPr lang="en-US" sz="3200" dirty="0"/>
          </a:p>
        </p:txBody>
      </p:sp>
      <p:sp>
        <p:nvSpPr>
          <p:cNvPr id="11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D3B6-8A4B-4B3B-A061-4075FEF6017F}" type="datetime1">
              <a:rPr lang="fi-FI" smtClean="0"/>
              <a:t>17.8.2017</a:t>
            </a:fld>
            <a:endParaRPr lang="fi-FI"/>
          </a:p>
        </p:txBody>
      </p:sp>
      <p:sp>
        <p:nvSpPr>
          <p:cNvPr id="11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>
                <a:solidFill>
                  <a:schemeClr val="bg1">
                    <a:lumMod val="50000"/>
                  </a:schemeClr>
                </a:solidFill>
              </a:rPr>
              <a:t>JUHTA tietoriskienhallinta 2. työpaja</a:t>
            </a:r>
          </a:p>
        </p:txBody>
      </p:sp>
      <p:sp>
        <p:nvSpPr>
          <p:cNvPr id="11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EEEF2-603A-4596-86C7-629F88E063C6}" type="slidenum">
              <a:rPr lang="fi-FI" smtClean="0"/>
              <a:t>8</a:t>
            </a:fld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4294967295"/>
          </p:nvPr>
        </p:nvSpPr>
        <p:spPr>
          <a:xfrm>
            <a:off x="838200" y="1836780"/>
            <a:ext cx="4508506" cy="3194700"/>
          </a:xfrm>
        </p:spPr>
        <p:txBody>
          <a:bodyPr>
            <a:normAutofit/>
          </a:bodyPr>
          <a:lstStyle/>
          <a:p>
            <a:r>
              <a:rPr lang="fi-FI" sz="1800" dirty="0" smtClean="0"/>
              <a:t>Mitä </a:t>
            </a:r>
            <a:r>
              <a:rPr lang="fi-FI" sz="1800" dirty="0"/>
              <a:t>on </a:t>
            </a:r>
            <a:r>
              <a:rPr lang="fi-FI" sz="1800" dirty="0" smtClean="0"/>
              <a:t>tieto-omaisuus</a:t>
            </a:r>
            <a:r>
              <a:rPr lang="fi-FI" sz="1800" dirty="0"/>
              <a:t>?</a:t>
            </a:r>
          </a:p>
          <a:p>
            <a:r>
              <a:rPr lang="fi-FI" sz="1800" dirty="0" smtClean="0"/>
              <a:t>Voiko tiedolle tehdä omaisuusrekisterin?</a:t>
            </a:r>
            <a:endParaRPr lang="fi-FI" sz="1800" dirty="0"/>
          </a:p>
          <a:p>
            <a:r>
              <a:rPr lang="fi-FI" sz="1800" dirty="0"/>
              <a:t>Mikä on </a:t>
            </a:r>
            <a:r>
              <a:rPr lang="fi-FI" sz="1800" dirty="0" smtClean="0"/>
              <a:t>tiedon arvo</a:t>
            </a:r>
            <a:r>
              <a:rPr lang="fi-FI" sz="1800" dirty="0"/>
              <a:t>?</a:t>
            </a:r>
          </a:p>
          <a:p>
            <a:r>
              <a:rPr lang="fi-FI" sz="1800" dirty="0"/>
              <a:t>Mitä arvoa </a:t>
            </a:r>
            <a:r>
              <a:rPr lang="fi-FI" sz="1800" dirty="0" smtClean="0"/>
              <a:t>tieto tuottaa toiminnalle?</a:t>
            </a:r>
          </a:p>
          <a:p>
            <a:r>
              <a:rPr lang="fi-FI" sz="1800" dirty="0" smtClean="0"/>
              <a:t>Mieltääkö organisaation vastuuhenkilöt omistavansa ulkoistetun tietojärjestelmän tiedon?</a:t>
            </a:r>
            <a:endParaRPr lang="fi-FI" sz="1800" dirty="0"/>
          </a:p>
        </p:txBody>
      </p:sp>
      <p:grpSp>
        <p:nvGrpSpPr>
          <p:cNvPr id="8" name="Group 3"/>
          <p:cNvGrpSpPr>
            <a:grpSpLocks noChangeAspect="1"/>
          </p:cNvGrpSpPr>
          <p:nvPr/>
        </p:nvGrpSpPr>
        <p:grpSpPr bwMode="auto">
          <a:xfrm>
            <a:off x="5674044" y="1839904"/>
            <a:ext cx="4308156" cy="4320000"/>
            <a:chOff x="861" y="520"/>
            <a:chExt cx="4001" cy="3457"/>
          </a:xfrm>
        </p:grpSpPr>
        <p:sp>
          <p:nvSpPr>
            <p:cNvPr id="9" name="Freeform 4"/>
            <p:cNvSpPr>
              <a:spLocks/>
            </p:cNvSpPr>
            <p:nvPr/>
          </p:nvSpPr>
          <p:spPr bwMode="auto">
            <a:xfrm>
              <a:off x="861" y="520"/>
              <a:ext cx="4001" cy="3457"/>
            </a:xfrm>
            <a:custGeom>
              <a:avLst/>
              <a:gdLst>
                <a:gd name="T0" fmla="*/ 662 w 4001"/>
                <a:gd name="T1" fmla="*/ 2773 h 3457"/>
                <a:gd name="T2" fmla="*/ 802 w 4001"/>
                <a:gd name="T3" fmla="*/ 3047 h 3457"/>
                <a:gd name="T4" fmla="*/ 975 w 4001"/>
                <a:gd name="T5" fmla="*/ 3260 h 3457"/>
                <a:gd name="T6" fmla="*/ 1162 w 4001"/>
                <a:gd name="T7" fmla="*/ 3396 h 3457"/>
                <a:gd name="T8" fmla="*/ 1363 w 4001"/>
                <a:gd name="T9" fmla="*/ 3457 h 3457"/>
                <a:gd name="T10" fmla="*/ 1570 w 4001"/>
                <a:gd name="T11" fmla="*/ 3434 h 3457"/>
                <a:gd name="T12" fmla="*/ 1764 w 4001"/>
                <a:gd name="T13" fmla="*/ 3328 h 3457"/>
                <a:gd name="T14" fmla="*/ 1944 w 4001"/>
                <a:gd name="T15" fmla="*/ 3153 h 3457"/>
                <a:gd name="T16" fmla="*/ 2118 w 4001"/>
                <a:gd name="T17" fmla="*/ 3222 h 3457"/>
                <a:gd name="T18" fmla="*/ 2305 w 4001"/>
                <a:gd name="T19" fmla="*/ 3374 h 3457"/>
                <a:gd name="T20" fmla="*/ 2498 w 4001"/>
                <a:gd name="T21" fmla="*/ 3450 h 3457"/>
                <a:gd name="T22" fmla="*/ 2705 w 4001"/>
                <a:gd name="T23" fmla="*/ 3442 h 3457"/>
                <a:gd name="T24" fmla="*/ 2906 w 4001"/>
                <a:gd name="T25" fmla="*/ 3358 h 3457"/>
                <a:gd name="T26" fmla="*/ 3093 w 4001"/>
                <a:gd name="T27" fmla="*/ 3199 h 3457"/>
                <a:gd name="T28" fmla="*/ 3253 w 4001"/>
                <a:gd name="T29" fmla="*/ 2963 h 3457"/>
                <a:gd name="T30" fmla="*/ 3380 w 4001"/>
                <a:gd name="T31" fmla="*/ 2675 h 3457"/>
                <a:gd name="T32" fmla="*/ 3507 w 4001"/>
                <a:gd name="T33" fmla="*/ 2591 h 3457"/>
                <a:gd name="T34" fmla="*/ 3654 w 4001"/>
                <a:gd name="T35" fmla="*/ 2568 h 3457"/>
                <a:gd name="T36" fmla="*/ 3781 w 4001"/>
                <a:gd name="T37" fmla="*/ 2462 h 3457"/>
                <a:gd name="T38" fmla="*/ 3887 w 4001"/>
                <a:gd name="T39" fmla="*/ 2295 h 3457"/>
                <a:gd name="T40" fmla="*/ 3968 w 4001"/>
                <a:gd name="T41" fmla="*/ 2067 h 3457"/>
                <a:gd name="T42" fmla="*/ 4001 w 4001"/>
                <a:gd name="T43" fmla="*/ 1816 h 3457"/>
                <a:gd name="T44" fmla="*/ 3994 w 4001"/>
                <a:gd name="T45" fmla="*/ 1558 h 3457"/>
                <a:gd name="T46" fmla="*/ 3941 w 4001"/>
                <a:gd name="T47" fmla="*/ 1307 h 3457"/>
                <a:gd name="T48" fmla="*/ 3861 w 4001"/>
                <a:gd name="T49" fmla="*/ 1102 h 3457"/>
                <a:gd name="T50" fmla="*/ 3740 w 4001"/>
                <a:gd name="T51" fmla="*/ 958 h 3457"/>
                <a:gd name="T52" fmla="*/ 3600 w 4001"/>
                <a:gd name="T53" fmla="*/ 874 h 3457"/>
                <a:gd name="T54" fmla="*/ 3460 w 4001"/>
                <a:gd name="T55" fmla="*/ 874 h 3457"/>
                <a:gd name="T56" fmla="*/ 3340 w 4001"/>
                <a:gd name="T57" fmla="*/ 684 h 3457"/>
                <a:gd name="T58" fmla="*/ 3200 w 4001"/>
                <a:gd name="T59" fmla="*/ 410 h 3457"/>
                <a:gd name="T60" fmla="*/ 3033 w 4001"/>
                <a:gd name="T61" fmla="*/ 198 h 3457"/>
                <a:gd name="T62" fmla="*/ 2839 w 4001"/>
                <a:gd name="T63" fmla="*/ 61 h 3457"/>
                <a:gd name="T64" fmla="*/ 2638 w 4001"/>
                <a:gd name="T65" fmla="*/ 0 h 3457"/>
                <a:gd name="T66" fmla="*/ 2431 w 4001"/>
                <a:gd name="T67" fmla="*/ 23 h 3457"/>
                <a:gd name="T68" fmla="*/ 2238 w 4001"/>
                <a:gd name="T69" fmla="*/ 129 h 3457"/>
                <a:gd name="T70" fmla="*/ 2057 w 4001"/>
                <a:gd name="T71" fmla="*/ 304 h 3457"/>
                <a:gd name="T72" fmla="*/ 1890 w 4001"/>
                <a:gd name="T73" fmla="*/ 236 h 3457"/>
                <a:gd name="T74" fmla="*/ 1703 w 4001"/>
                <a:gd name="T75" fmla="*/ 84 h 3457"/>
                <a:gd name="T76" fmla="*/ 1503 w 4001"/>
                <a:gd name="T77" fmla="*/ 8 h 3457"/>
                <a:gd name="T78" fmla="*/ 1296 w 4001"/>
                <a:gd name="T79" fmla="*/ 15 h 3457"/>
                <a:gd name="T80" fmla="*/ 1096 w 4001"/>
                <a:gd name="T81" fmla="*/ 99 h 3457"/>
                <a:gd name="T82" fmla="*/ 915 w 4001"/>
                <a:gd name="T83" fmla="*/ 259 h 3457"/>
                <a:gd name="T84" fmla="*/ 755 w 4001"/>
                <a:gd name="T85" fmla="*/ 494 h 3457"/>
                <a:gd name="T86" fmla="*/ 621 w 4001"/>
                <a:gd name="T87" fmla="*/ 783 h 3457"/>
                <a:gd name="T88" fmla="*/ 495 w 4001"/>
                <a:gd name="T89" fmla="*/ 866 h 3457"/>
                <a:gd name="T90" fmla="*/ 354 w 4001"/>
                <a:gd name="T91" fmla="*/ 897 h 3457"/>
                <a:gd name="T92" fmla="*/ 221 w 4001"/>
                <a:gd name="T93" fmla="*/ 996 h 3457"/>
                <a:gd name="T94" fmla="*/ 114 w 4001"/>
                <a:gd name="T95" fmla="*/ 1163 h 3457"/>
                <a:gd name="T96" fmla="*/ 40 w 4001"/>
                <a:gd name="T97" fmla="*/ 1391 h 3457"/>
                <a:gd name="T98" fmla="*/ 0 w 4001"/>
                <a:gd name="T99" fmla="*/ 1641 h 3457"/>
                <a:gd name="T100" fmla="*/ 14 w 4001"/>
                <a:gd name="T101" fmla="*/ 1900 h 3457"/>
                <a:gd name="T102" fmla="*/ 60 w 4001"/>
                <a:gd name="T103" fmla="*/ 2150 h 3457"/>
                <a:gd name="T104" fmla="*/ 147 w 4001"/>
                <a:gd name="T105" fmla="*/ 2356 h 3457"/>
                <a:gd name="T106" fmla="*/ 261 w 4001"/>
                <a:gd name="T107" fmla="*/ 2507 h 3457"/>
                <a:gd name="T108" fmla="*/ 401 w 4001"/>
                <a:gd name="T109" fmla="*/ 2583 h 3457"/>
                <a:gd name="T110" fmla="*/ 541 w 4001"/>
                <a:gd name="T111" fmla="*/ 2583 h 34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001" h="3457">
                  <a:moveTo>
                    <a:pt x="588" y="2568"/>
                  </a:moveTo>
                  <a:lnTo>
                    <a:pt x="621" y="2675"/>
                  </a:lnTo>
                  <a:lnTo>
                    <a:pt x="662" y="2773"/>
                  </a:lnTo>
                  <a:lnTo>
                    <a:pt x="708" y="2872"/>
                  </a:lnTo>
                  <a:lnTo>
                    <a:pt x="755" y="2963"/>
                  </a:lnTo>
                  <a:lnTo>
                    <a:pt x="802" y="3047"/>
                  </a:lnTo>
                  <a:lnTo>
                    <a:pt x="862" y="3123"/>
                  </a:lnTo>
                  <a:lnTo>
                    <a:pt x="915" y="3199"/>
                  </a:lnTo>
                  <a:lnTo>
                    <a:pt x="975" y="3260"/>
                  </a:lnTo>
                  <a:lnTo>
                    <a:pt x="1036" y="3313"/>
                  </a:lnTo>
                  <a:lnTo>
                    <a:pt x="1096" y="3358"/>
                  </a:lnTo>
                  <a:lnTo>
                    <a:pt x="1162" y="3396"/>
                  </a:lnTo>
                  <a:lnTo>
                    <a:pt x="1229" y="3427"/>
                  </a:lnTo>
                  <a:lnTo>
                    <a:pt x="1296" y="3442"/>
                  </a:lnTo>
                  <a:lnTo>
                    <a:pt x="1363" y="3457"/>
                  </a:lnTo>
                  <a:lnTo>
                    <a:pt x="1436" y="3457"/>
                  </a:lnTo>
                  <a:lnTo>
                    <a:pt x="1503" y="3450"/>
                  </a:lnTo>
                  <a:lnTo>
                    <a:pt x="1570" y="3434"/>
                  </a:lnTo>
                  <a:lnTo>
                    <a:pt x="1637" y="3412"/>
                  </a:lnTo>
                  <a:lnTo>
                    <a:pt x="1703" y="3374"/>
                  </a:lnTo>
                  <a:lnTo>
                    <a:pt x="1764" y="3328"/>
                  </a:lnTo>
                  <a:lnTo>
                    <a:pt x="1830" y="3282"/>
                  </a:lnTo>
                  <a:lnTo>
                    <a:pt x="1890" y="3222"/>
                  </a:lnTo>
                  <a:lnTo>
                    <a:pt x="1944" y="3153"/>
                  </a:lnTo>
                  <a:lnTo>
                    <a:pt x="2004" y="3077"/>
                  </a:lnTo>
                  <a:lnTo>
                    <a:pt x="2057" y="3153"/>
                  </a:lnTo>
                  <a:lnTo>
                    <a:pt x="2118" y="3222"/>
                  </a:lnTo>
                  <a:lnTo>
                    <a:pt x="2178" y="3282"/>
                  </a:lnTo>
                  <a:lnTo>
                    <a:pt x="2238" y="3328"/>
                  </a:lnTo>
                  <a:lnTo>
                    <a:pt x="2305" y="3374"/>
                  </a:lnTo>
                  <a:lnTo>
                    <a:pt x="2365" y="3412"/>
                  </a:lnTo>
                  <a:lnTo>
                    <a:pt x="2431" y="3434"/>
                  </a:lnTo>
                  <a:lnTo>
                    <a:pt x="2498" y="3450"/>
                  </a:lnTo>
                  <a:lnTo>
                    <a:pt x="2572" y="3457"/>
                  </a:lnTo>
                  <a:lnTo>
                    <a:pt x="2638" y="3457"/>
                  </a:lnTo>
                  <a:lnTo>
                    <a:pt x="2705" y="3442"/>
                  </a:lnTo>
                  <a:lnTo>
                    <a:pt x="2772" y="3427"/>
                  </a:lnTo>
                  <a:lnTo>
                    <a:pt x="2839" y="3396"/>
                  </a:lnTo>
                  <a:lnTo>
                    <a:pt x="2906" y="3358"/>
                  </a:lnTo>
                  <a:lnTo>
                    <a:pt x="2972" y="3313"/>
                  </a:lnTo>
                  <a:lnTo>
                    <a:pt x="3033" y="3260"/>
                  </a:lnTo>
                  <a:lnTo>
                    <a:pt x="3093" y="3199"/>
                  </a:lnTo>
                  <a:lnTo>
                    <a:pt x="3146" y="3123"/>
                  </a:lnTo>
                  <a:lnTo>
                    <a:pt x="3200" y="3047"/>
                  </a:lnTo>
                  <a:lnTo>
                    <a:pt x="3253" y="2963"/>
                  </a:lnTo>
                  <a:lnTo>
                    <a:pt x="3300" y="2872"/>
                  </a:lnTo>
                  <a:lnTo>
                    <a:pt x="3340" y="2773"/>
                  </a:lnTo>
                  <a:lnTo>
                    <a:pt x="3380" y="2675"/>
                  </a:lnTo>
                  <a:lnTo>
                    <a:pt x="3413" y="2568"/>
                  </a:lnTo>
                  <a:lnTo>
                    <a:pt x="3460" y="2583"/>
                  </a:lnTo>
                  <a:lnTo>
                    <a:pt x="3507" y="2591"/>
                  </a:lnTo>
                  <a:lnTo>
                    <a:pt x="3553" y="2591"/>
                  </a:lnTo>
                  <a:lnTo>
                    <a:pt x="3600" y="2583"/>
                  </a:lnTo>
                  <a:lnTo>
                    <a:pt x="3654" y="2568"/>
                  </a:lnTo>
                  <a:lnTo>
                    <a:pt x="3700" y="2538"/>
                  </a:lnTo>
                  <a:lnTo>
                    <a:pt x="3740" y="2507"/>
                  </a:lnTo>
                  <a:lnTo>
                    <a:pt x="3781" y="2462"/>
                  </a:lnTo>
                  <a:lnTo>
                    <a:pt x="3821" y="2416"/>
                  </a:lnTo>
                  <a:lnTo>
                    <a:pt x="3861" y="2356"/>
                  </a:lnTo>
                  <a:lnTo>
                    <a:pt x="3887" y="2295"/>
                  </a:lnTo>
                  <a:lnTo>
                    <a:pt x="3921" y="2226"/>
                  </a:lnTo>
                  <a:lnTo>
                    <a:pt x="3941" y="2150"/>
                  </a:lnTo>
                  <a:lnTo>
                    <a:pt x="3968" y="2067"/>
                  </a:lnTo>
                  <a:lnTo>
                    <a:pt x="3981" y="1991"/>
                  </a:lnTo>
                  <a:lnTo>
                    <a:pt x="3994" y="1900"/>
                  </a:lnTo>
                  <a:lnTo>
                    <a:pt x="4001" y="1816"/>
                  </a:lnTo>
                  <a:lnTo>
                    <a:pt x="4001" y="1733"/>
                  </a:lnTo>
                  <a:lnTo>
                    <a:pt x="4001" y="1641"/>
                  </a:lnTo>
                  <a:lnTo>
                    <a:pt x="3994" y="1558"/>
                  </a:lnTo>
                  <a:lnTo>
                    <a:pt x="3981" y="1474"/>
                  </a:lnTo>
                  <a:lnTo>
                    <a:pt x="3968" y="1391"/>
                  </a:lnTo>
                  <a:lnTo>
                    <a:pt x="3941" y="1307"/>
                  </a:lnTo>
                  <a:lnTo>
                    <a:pt x="3921" y="1231"/>
                  </a:lnTo>
                  <a:lnTo>
                    <a:pt x="3887" y="1163"/>
                  </a:lnTo>
                  <a:lnTo>
                    <a:pt x="3861" y="1102"/>
                  </a:lnTo>
                  <a:lnTo>
                    <a:pt x="3821" y="1049"/>
                  </a:lnTo>
                  <a:lnTo>
                    <a:pt x="3781" y="996"/>
                  </a:lnTo>
                  <a:lnTo>
                    <a:pt x="3740" y="958"/>
                  </a:lnTo>
                  <a:lnTo>
                    <a:pt x="3700" y="920"/>
                  </a:lnTo>
                  <a:lnTo>
                    <a:pt x="3654" y="897"/>
                  </a:lnTo>
                  <a:lnTo>
                    <a:pt x="3600" y="874"/>
                  </a:lnTo>
                  <a:lnTo>
                    <a:pt x="3553" y="866"/>
                  </a:lnTo>
                  <a:lnTo>
                    <a:pt x="3507" y="866"/>
                  </a:lnTo>
                  <a:lnTo>
                    <a:pt x="3460" y="874"/>
                  </a:lnTo>
                  <a:lnTo>
                    <a:pt x="3413" y="897"/>
                  </a:lnTo>
                  <a:lnTo>
                    <a:pt x="3380" y="783"/>
                  </a:lnTo>
                  <a:lnTo>
                    <a:pt x="3340" y="684"/>
                  </a:lnTo>
                  <a:lnTo>
                    <a:pt x="3300" y="585"/>
                  </a:lnTo>
                  <a:lnTo>
                    <a:pt x="3253" y="494"/>
                  </a:lnTo>
                  <a:lnTo>
                    <a:pt x="3200" y="410"/>
                  </a:lnTo>
                  <a:lnTo>
                    <a:pt x="3146" y="335"/>
                  </a:lnTo>
                  <a:lnTo>
                    <a:pt x="3093" y="259"/>
                  </a:lnTo>
                  <a:lnTo>
                    <a:pt x="3033" y="198"/>
                  </a:lnTo>
                  <a:lnTo>
                    <a:pt x="2972" y="145"/>
                  </a:lnTo>
                  <a:lnTo>
                    <a:pt x="2906" y="99"/>
                  </a:lnTo>
                  <a:lnTo>
                    <a:pt x="2839" y="61"/>
                  </a:lnTo>
                  <a:lnTo>
                    <a:pt x="2772" y="31"/>
                  </a:lnTo>
                  <a:lnTo>
                    <a:pt x="2705" y="15"/>
                  </a:lnTo>
                  <a:lnTo>
                    <a:pt x="2638" y="0"/>
                  </a:lnTo>
                  <a:lnTo>
                    <a:pt x="2572" y="0"/>
                  </a:lnTo>
                  <a:lnTo>
                    <a:pt x="2498" y="8"/>
                  </a:lnTo>
                  <a:lnTo>
                    <a:pt x="2431" y="23"/>
                  </a:lnTo>
                  <a:lnTo>
                    <a:pt x="2365" y="46"/>
                  </a:lnTo>
                  <a:lnTo>
                    <a:pt x="2305" y="84"/>
                  </a:lnTo>
                  <a:lnTo>
                    <a:pt x="2238" y="129"/>
                  </a:lnTo>
                  <a:lnTo>
                    <a:pt x="2178" y="175"/>
                  </a:lnTo>
                  <a:lnTo>
                    <a:pt x="2118" y="236"/>
                  </a:lnTo>
                  <a:lnTo>
                    <a:pt x="2057" y="304"/>
                  </a:lnTo>
                  <a:lnTo>
                    <a:pt x="2004" y="380"/>
                  </a:lnTo>
                  <a:lnTo>
                    <a:pt x="1944" y="304"/>
                  </a:lnTo>
                  <a:lnTo>
                    <a:pt x="1890" y="236"/>
                  </a:lnTo>
                  <a:lnTo>
                    <a:pt x="1830" y="175"/>
                  </a:lnTo>
                  <a:lnTo>
                    <a:pt x="1764" y="129"/>
                  </a:lnTo>
                  <a:lnTo>
                    <a:pt x="1703" y="84"/>
                  </a:lnTo>
                  <a:lnTo>
                    <a:pt x="1637" y="46"/>
                  </a:lnTo>
                  <a:lnTo>
                    <a:pt x="1570" y="23"/>
                  </a:lnTo>
                  <a:lnTo>
                    <a:pt x="1503" y="8"/>
                  </a:lnTo>
                  <a:lnTo>
                    <a:pt x="1436" y="0"/>
                  </a:lnTo>
                  <a:lnTo>
                    <a:pt x="1363" y="0"/>
                  </a:lnTo>
                  <a:lnTo>
                    <a:pt x="1296" y="15"/>
                  </a:lnTo>
                  <a:lnTo>
                    <a:pt x="1229" y="31"/>
                  </a:lnTo>
                  <a:lnTo>
                    <a:pt x="1162" y="61"/>
                  </a:lnTo>
                  <a:lnTo>
                    <a:pt x="1096" y="99"/>
                  </a:lnTo>
                  <a:lnTo>
                    <a:pt x="1036" y="145"/>
                  </a:lnTo>
                  <a:lnTo>
                    <a:pt x="975" y="198"/>
                  </a:lnTo>
                  <a:lnTo>
                    <a:pt x="915" y="259"/>
                  </a:lnTo>
                  <a:lnTo>
                    <a:pt x="862" y="335"/>
                  </a:lnTo>
                  <a:lnTo>
                    <a:pt x="802" y="410"/>
                  </a:lnTo>
                  <a:lnTo>
                    <a:pt x="755" y="494"/>
                  </a:lnTo>
                  <a:lnTo>
                    <a:pt x="708" y="585"/>
                  </a:lnTo>
                  <a:lnTo>
                    <a:pt x="662" y="684"/>
                  </a:lnTo>
                  <a:lnTo>
                    <a:pt x="621" y="783"/>
                  </a:lnTo>
                  <a:lnTo>
                    <a:pt x="588" y="897"/>
                  </a:lnTo>
                  <a:lnTo>
                    <a:pt x="541" y="874"/>
                  </a:lnTo>
                  <a:lnTo>
                    <a:pt x="495" y="866"/>
                  </a:lnTo>
                  <a:lnTo>
                    <a:pt x="448" y="866"/>
                  </a:lnTo>
                  <a:lnTo>
                    <a:pt x="401" y="874"/>
                  </a:lnTo>
                  <a:lnTo>
                    <a:pt x="354" y="897"/>
                  </a:lnTo>
                  <a:lnTo>
                    <a:pt x="308" y="920"/>
                  </a:lnTo>
                  <a:lnTo>
                    <a:pt x="261" y="958"/>
                  </a:lnTo>
                  <a:lnTo>
                    <a:pt x="221" y="996"/>
                  </a:lnTo>
                  <a:lnTo>
                    <a:pt x="181" y="1049"/>
                  </a:lnTo>
                  <a:lnTo>
                    <a:pt x="147" y="1102"/>
                  </a:lnTo>
                  <a:lnTo>
                    <a:pt x="114" y="1163"/>
                  </a:lnTo>
                  <a:lnTo>
                    <a:pt x="81" y="1231"/>
                  </a:lnTo>
                  <a:lnTo>
                    <a:pt x="60" y="1307"/>
                  </a:lnTo>
                  <a:lnTo>
                    <a:pt x="40" y="1391"/>
                  </a:lnTo>
                  <a:lnTo>
                    <a:pt x="20" y="1474"/>
                  </a:lnTo>
                  <a:lnTo>
                    <a:pt x="14" y="1558"/>
                  </a:lnTo>
                  <a:lnTo>
                    <a:pt x="0" y="1641"/>
                  </a:lnTo>
                  <a:lnTo>
                    <a:pt x="0" y="1733"/>
                  </a:lnTo>
                  <a:lnTo>
                    <a:pt x="0" y="1816"/>
                  </a:lnTo>
                  <a:lnTo>
                    <a:pt x="14" y="1900"/>
                  </a:lnTo>
                  <a:lnTo>
                    <a:pt x="20" y="1991"/>
                  </a:lnTo>
                  <a:lnTo>
                    <a:pt x="40" y="2067"/>
                  </a:lnTo>
                  <a:lnTo>
                    <a:pt x="60" y="2150"/>
                  </a:lnTo>
                  <a:lnTo>
                    <a:pt x="81" y="2226"/>
                  </a:lnTo>
                  <a:lnTo>
                    <a:pt x="114" y="2295"/>
                  </a:lnTo>
                  <a:lnTo>
                    <a:pt x="147" y="2356"/>
                  </a:lnTo>
                  <a:lnTo>
                    <a:pt x="181" y="2416"/>
                  </a:lnTo>
                  <a:lnTo>
                    <a:pt x="221" y="2462"/>
                  </a:lnTo>
                  <a:lnTo>
                    <a:pt x="261" y="2507"/>
                  </a:lnTo>
                  <a:lnTo>
                    <a:pt x="308" y="2538"/>
                  </a:lnTo>
                  <a:lnTo>
                    <a:pt x="354" y="2568"/>
                  </a:lnTo>
                  <a:lnTo>
                    <a:pt x="401" y="2583"/>
                  </a:lnTo>
                  <a:lnTo>
                    <a:pt x="448" y="2591"/>
                  </a:lnTo>
                  <a:lnTo>
                    <a:pt x="495" y="2591"/>
                  </a:lnTo>
                  <a:lnTo>
                    <a:pt x="541" y="2583"/>
                  </a:lnTo>
                  <a:lnTo>
                    <a:pt x="588" y="2568"/>
                  </a:lnTo>
                  <a:close/>
                </a:path>
              </a:pathLst>
            </a:custGeom>
            <a:solidFill>
              <a:schemeClr val="bg1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i-FI" sz="2000" dirty="0"/>
            </a:p>
          </p:txBody>
        </p:sp>
        <p:grpSp>
          <p:nvGrpSpPr>
            <p:cNvPr id="10" name="Group 5"/>
            <p:cNvGrpSpPr>
              <a:grpSpLocks/>
            </p:cNvGrpSpPr>
            <p:nvPr/>
          </p:nvGrpSpPr>
          <p:grpSpPr bwMode="auto">
            <a:xfrm>
              <a:off x="1458" y="1045"/>
              <a:ext cx="2715" cy="2370"/>
              <a:chOff x="1562" y="909"/>
              <a:chExt cx="2715" cy="2370"/>
            </a:xfrm>
          </p:grpSpPr>
          <p:sp>
            <p:nvSpPr>
              <p:cNvPr id="23" name="Freeform 6"/>
              <p:cNvSpPr>
                <a:spLocks/>
              </p:cNvSpPr>
              <p:nvPr/>
            </p:nvSpPr>
            <p:spPr bwMode="auto">
              <a:xfrm>
                <a:off x="2062" y="1350"/>
                <a:ext cx="1714" cy="1489"/>
              </a:xfrm>
              <a:custGeom>
                <a:avLst/>
                <a:gdLst>
                  <a:gd name="T0" fmla="*/ 1007 w 1714"/>
                  <a:gd name="T1" fmla="*/ 10 h 1489"/>
                  <a:gd name="T2" fmla="*/ 1176 w 1714"/>
                  <a:gd name="T3" fmla="*/ 52 h 1489"/>
                  <a:gd name="T4" fmla="*/ 1323 w 1714"/>
                  <a:gd name="T5" fmla="*/ 119 h 1489"/>
                  <a:gd name="T6" fmla="*/ 1464 w 1714"/>
                  <a:gd name="T7" fmla="*/ 218 h 1489"/>
                  <a:gd name="T8" fmla="*/ 1568 w 1714"/>
                  <a:gd name="T9" fmla="*/ 327 h 1489"/>
                  <a:gd name="T10" fmla="*/ 1649 w 1714"/>
                  <a:gd name="T11" fmla="*/ 465 h 1489"/>
                  <a:gd name="T12" fmla="*/ 1698 w 1714"/>
                  <a:gd name="T13" fmla="*/ 602 h 1489"/>
                  <a:gd name="T14" fmla="*/ 1714 w 1714"/>
                  <a:gd name="T15" fmla="*/ 754 h 1489"/>
                  <a:gd name="T16" fmla="*/ 1693 w 1714"/>
                  <a:gd name="T17" fmla="*/ 896 h 1489"/>
                  <a:gd name="T18" fmla="*/ 1638 w 1714"/>
                  <a:gd name="T19" fmla="*/ 1048 h 1489"/>
                  <a:gd name="T20" fmla="*/ 1557 w 1714"/>
                  <a:gd name="T21" fmla="*/ 1171 h 1489"/>
                  <a:gd name="T22" fmla="*/ 1442 w 1714"/>
                  <a:gd name="T23" fmla="*/ 1289 h 1489"/>
                  <a:gd name="T24" fmla="*/ 1312 w 1714"/>
                  <a:gd name="T25" fmla="*/ 1375 h 1489"/>
                  <a:gd name="T26" fmla="*/ 1149 w 1714"/>
                  <a:gd name="T27" fmla="*/ 1441 h 1489"/>
                  <a:gd name="T28" fmla="*/ 991 w 1714"/>
                  <a:gd name="T29" fmla="*/ 1479 h 1489"/>
                  <a:gd name="T30" fmla="*/ 811 w 1714"/>
                  <a:gd name="T31" fmla="*/ 1489 h 1489"/>
                  <a:gd name="T32" fmla="*/ 648 w 1714"/>
                  <a:gd name="T33" fmla="*/ 1465 h 1489"/>
                  <a:gd name="T34" fmla="*/ 479 w 1714"/>
                  <a:gd name="T35" fmla="*/ 1413 h 1489"/>
                  <a:gd name="T36" fmla="*/ 338 w 1714"/>
                  <a:gd name="T37" fmla="*/ 1337 h 1489"/>
                  <a:gd name="T38" fmla="*/ 207 w 1714"/>
                  <a:gd name="T39" fmla="*/ 1233 h 1489"/>
                  <a:gd name="T40" fmla="*/ 114 w 1714"/>
                  <a:gd name="T41" fmla="*/ 1114 h 1489"/>
                  <a:gd name="T42" fmla="*/ 38 w 1714"/>
                  <a:gd name="T43" fmla="*/ 972 h 1489"/>
                  <a:gd name="T44" fmla="*/ 6 w 1714"/>
                  <a:gd name="T45" fmla="*/ 820 h 1489"/>
                  <a:gd name="T46" fmla="*/ 0 w 1714"/>
                  <a:gd name="T47" fmla="*/ 678 h 1489"/>
                  <a:gd name="T48" fmla="*/ 38 w 1714"/>
                  <a:gd name="T49" fmla="*/ 526 h 1489"/>
                  <a:gd name="T50" fmla="*/ 98 w 1714"/>
                  <a:gd name="T51" fmla="*/ 394 h 1489"/>
                  <a:gd name="T52" fmla="*/ 202 w 1714"/>
                  <a:gd name="T53" fmla="*/ 266 h 1489"/>
                  <a:gd name="T54" fmla="*/ 316 w 1714"/>
                  <a:gd name="T55" fmla="*/ 166 h 1489"/>
                  <a:gd name="T56" fmla="*/ 468 w 1714"/>
                  <a:gd name="T57" fmla="*/ 81 h 1489"/>
                  <a:gd name="T58" fmla="*/ 621 w 1714"/>
                  <a:gd name="T59" fmla="*/ 29 h 1489"/>
                  <a:gd name="T60" fmla="*/ 795 w 1714"/>
                  <a:gd name="T61" fmla="*/ 0 h 1489"/>
                  <a:gd name="T62" fmla="*/ 784 w 1714"/>
                  <a:gd name="T63" fmla="*/ 152 h 1489"/>
                  <a:gd name="T64" fmla="*/ 659 w 1714"/>
                  <a:gd name="T65" fmla="*/ 176 h 1489"/>
                  <a:gd name="T66" fmla="*/ 528 w 1714"/>
                  <a:gd name="T67" fmla="*/ 223 h 1489"/>
                  <a:gd name="T68" fmla="*/ 419 w 1714"/>
                  <a:gd name="T69" fmla="*/ 289 h 1489"/>
                  <a:gd name="T70" fmla="*/ 321 w 1714"/>
                  <a:gd name="T71" fmla="*/ 379 h 1489"/>
                  <a:gd name="T72" fmla="*/ 251 w 1714"/>
                  <a:gd name="T73" fmla="*/ 474 h 1489"/>
                  <a:gd name="T74" fmla="*/ 202 w 1714"/>
                  <a:gd name="T75" fmla="*/ 588 h 1489"/>
                  <a:gd name="T76" fmla="*/ 180 w 1714"/>
                  <a:gd name="T77" fmla="*/ 702 h 1489"/>
                  <a:gd name="T78" fmla="*/ 185 w 1714"/>
                  <a:gd name="T79" fmla="*/ 825 h 1489"/>
                  <a:gd name="T80" fmla="*/ 218 w 1714"/>
                  <a:gd name="T81" fmla="*/ 934 h 1489"/>
                  <a:gd name="T82" fmla="*/ 278 w 1714"/>
                  <a:gd name="T83" fmla="*/ 1048 h 1489"/>
                  <a:gd name="T84" fmla="*/ 354 w 1714"/>
                  <a:gd name="T85" fmla="*/ 1138 h 1489"/>
                  <a:gd name="T86" fmla="*/ 457 w 1714"/>
                  <a:gd name="T87" fmla="*/ 1223 h 1489"/>
                  <a:gd name="T88" fmla="*/ 583 w 1714"/>
                  <a:gd name="T89" fmla="*/ 1285 h 1489"/>
                  <a:gd name="T90" fmla="*/ 702 w 1714"/>
                  <a:gd name="T91" fmla="*/ 1323 h 1489"/>
                  <a:gd name="T92" fmla="*/ 844 w 1714"/>
                  <a:gd name="T93" fmla="*/ 1337 h 1489"/>
                  <a:gd name="T94" fmla="*/ 974 w 1714"/>
                  <a:gd name="T95" fmla="*/ 1327 h 1489"/>
                  <a:gd name="T96" fmla="*/ 1110 w 1714"/>
                  <a:gd name="T97" fmla="*/ 1294 h 1489"/>
                  <a:gd name="T98" fmla="*/ 1225 w 1714"/>
                  <a:gd name="T99" fmla="*/ 1242 h 1489"/>
                  <a:gd name="T100" fmla="*/ 1334 w 1714"/>
                  <a:gd name="T101" fmla="*/ 1161 h 1489"/>
                  <a:gd name="T102" fmla="*/ 1415 w 1714"/>
                  <a:gd name="T103" fmla="*/ 1076 h 1489"/>
                  <a:gd name="T104" fmla="*/ 1486 w 1714"/>
                  <a:gd name="T105" fmla="*/ 967 h 1489"/>
                  <a:gd name="T106" fmla="*/ 1519 w 1714"/>
                  <a:gd name="T107" fmla="*/ 858 h 1489"/>
                  <a:gd name="T108" fmla="*/ 1535 w 1714"/>
                  <a:gd name="T109" fmla="*/ 735 h 1489"/>
                  <a:gd name="T110" fmla="*/ 1519 w 1714"/>
                  <a:gd name="T111" fmla="*/ 621 h 1489"/>
                  <a:gd name="T112" fmla="*/ 1475 w 1714"/>
                  <a:gd name="T113" fmla="*/ 503 h 1489"/>
                  <a:gd name="T114" fmla="*/ 1410 w 1714"/>
                  <a:gd name="T115" fmla="*/ 403 h 1489"/>
                  <a:gd name="T116" fmla="*/ 1317 w 1714"/>
                  <a:gd name="T117" fmla="*/ 308 h 1489"/>
                  <a:gd name="T118" fmla="*/ 1214 w 1714"/>
                  <a:gd name="T119" fmla="*/ 242 h 1489"/>
                  <a:gd name="T120" fmla="*/ 1089 w 1714"/>
                  <a:gd name="T121" fmla="*/ 185 h 1489"/>
                  <a:gd name="T122" fmla="*/ 963 w 1714"/>
                  <a:gd name="T123" fmla="*/ 157 h 14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714" h="1489">
                    <a:moveTo>
                      <a:pt x="855" y="0"/>
                    </a:moveTo>
                    <a:lnTo>
                      <a:pt x="871" y="0"/>
                    </a:lnTo>
                    <a:lnTo>
                      <a:pt x="898" y="0"/>
                    </a:lnTo>
                    <a:lnTo>
                      <a:pt x="914" y="0"/>
                    </a:lnTo>
                    <a:lnTo>
                      <a:pt x="947" y="5"/>
                    </a:lnTo>
                    <a:lnTo>
                      <a:pt x="958" y="5"/>
                    </a:lnTo>
                    <a:lnTo>
                      <a:pt x="991" y="10"/>
                    </a:lnTo>
                    <a:lnTo>
                      <a:pt x="1007" y="10"/>
                    </a:lnTo>
                    <a:lnTo>
                      <a:pt x="1034" y="14"/>
                    </a:lnTo>
                    <a:lnTo>
                      <a:pt x="1051" y="19"/>
                    </a:lnTo>
                    <a:lnTo>
                      <a:pt x="1061" y="19"/>
                    </a:lnTo>
                    <a:lnTo>
                      <a:pt x="1094" y="29"/>
                    </a:lnTo>
                    <a:lnTo>
                      <a:pt x="1105" y="33"/>
                    </a:lnTo>
                    <a:lnTo>
                      <a:pt x="1138" y="38"/>
                    </a:lnTo>
                    <a:lnTo>
                      <a:pt x="1149" y="43"/>
                    </a:lnTo>
                    <a:lnTo>
                      <a:pt x="1176" y="52"/>
                    </a:lnTo>
                    <a:lnTo>
                      <a:pt x="1192" y="57"/>
                    </a:lnTo>
                    <a:lnTo>
                      <a:pt x="1203" y="62"/>
                    </a:lnTo>
                    <a:lnTo>
                      <a:pt x="1230" y="76"/>
                    </a:lnTo>
                    <a:lnTo>
                      <a:pt x="1246" y="81"/>
                    </a:lnTo>
                    <a:lnTo>
                      <a:pt x="1274" y="90"/>
                    </a:lnTo>
                    <a:lnTo>
                      <a:pt x="1285" y="100"/>
                    </a:lnTo>
                    <a:lnTo>
                      <a:pt x="1312" y="114"/>
                    </a:lnTo>
                    <a:lnTo>
                      <a:pt x="1323" y="119"/>
                    </a:lnTo>
                    <a:lnTo>
                      <a:pt x="1350" y="133"/>
                    </a:lnTo>
                    <a:lnTo>
                      <a:pt x="1361" y="142"/>
                    </a:lnTo>
                    <a:lnTo>
                      <a:pt x="1372" y="147"/>
                    </a:lnTo>
                    <a:lnTo>
                      <a:pt x="1393" y="166"/>
                    </a:lnTo>
                    <a:lnTo>
                      <a:pt x="1404" y="171"/>
                    </a:lnTo>
                    <a:lnTo>
                      <a:pt x="1431" y="190"/>
                    </a:lnTo>
                    <a:lnTo>
                      <a:pt x="1442" y="199"/>
                    </a:lnTo>
                    <a:lnTo>
                      <a:pt x="1464" y="218"/>
                    </a:lnTo>
                    <a:lnTo>
                      <a:pt x="1475" y="228"/>
                    </a:lnTo>
                    <a:lnTo>
                      <a:pt x="1491" y="247"/>
                    </a:lnTo>
                    <a:lnTo>
                      <a:pt x="1502" y="256"/>
                    </a:lnTo>
                    <a:lnTo>
                      <a:pt x="1513" y="266"/>
                    </a:lnTo>
                    <a:lnTo>
                      <a:pt x="1529" y="285"/>
                    </a:lnTo>
                    <a:lnTo>
                      <a:pt x="1540" y="294"/>
                    </a:lnTo>
                    <a:lnTo>
                      <a:pt x="1557" y="318"/>
                    </a:lnTo>
                    <a:lnTo>
                      <a:pt x="1568" y="327"/>
                    </a:lnTo>
                    <a:lnTo>
                      <a:pt x="1584" y="351"/>
                    </a:lnTo>
                    <a:lnTo>
                      <a:pt x="1589" y="360"/>
                    </a:lnTo>
                    <a:lnTo>
                      <a:pt x="1600" y="370"/>
                    </a:lnTo>
                    <a:lnTo>
                      <a:pt x="1611" y="394"/>
                    </a:lnTo>
                    <a:lnTo>
                      <a:pt x="1622" y="403"/>
                    </a:lnTo>
                    <a:lnTo>
                      <a:pt x="1633" y="427"/>
                    </a:lnTo>
                    <a:lnTo>
                      <a:pt x="1638" y="441"/>
                    </a:lnTo>
                    <a:lnTo>
                      <a:pt x="1649" y="465"/>
                    </a:lnTo>
                    <a:lnTo>
                      <a:pt x="1655" y="474"/>
                    </a:lnTo>
                    <a:lnTo>
                      <a:pt x="1666" y="503"/>
                    </a:lnTo>
                    <a:lnTo>
                      <a:pt x="1671" y="512"/>
                    </a:lnTo>
                    <a:lnTo>
                      <a:pt x="1676" y="526"/>
                    </a:lnTo>
                    <a:lnTo>
                      <a:pt x="1682" y="550"/>
                    </a:lnTo>
                    <a:lnTo>
                      <a:pt x="1687" y="564"/>
                    </a:lnTo>
                    <a:lnTo>
                      <a:pt x="1693" y="588"/>
                    </a:lnTo>
                    <a:lnTo>
                      <a:pt x="1698" y="602"/>
                    </a:lnTo>
                    <a:lnTo>
                      <a:pt x="1704" y="626"/>
                    </a:lnTo>
                    <a:lnTo>
                      <a:pt x="1704" y="640"/>
                    </a:lnTo>
                    <a:lnTo>
                      <a:pt x="1709" y="664"/>
                    </a:lnTo>
                    <a:lnTo>
                      <a:pt x="1709" y="678"/>
                    </a:lnTo>
                    <a:lnTo>
                      <a:pt x="1709" y="692"/>
                    </a:lnTo>
                    <a:lnTo>
                      <a:pt x="1714" y="716"/>
                    </a:lnTo>
                    <a:lnTo>
                      <a:pt x="1714" y="730"/>
                    </a:lnTo>
                    <a:lnTo>
                      <a:pt x="1714" y="754"/>
                    </a:lnTo>
                    <a:lnTo>
                      <a:pt x="1714" y="768"/>
                    </a:lnTo>
                    <a:lnTo>
                      <a:pt x="1709" y="797"/>
                    </a:lnTo>
                    <a:lnTo>
                      <a:pt x="1709" y="806"/>
                    </a:lnTo>
                    <a:lnTo>
                      <a:pt x="1709" y="820"/>
                    </a:lnTo>
                    <a:lnTo>
                      <a:pt x="1704" y="849"/>
                    </a:lnTo>
                    <a:lnTo>
                      <a:pt x="1704" y="858"/>
                    </a:lnTo>
                    <a:lnTo>
                      <a:pt x="1698" y="887"/>
                    </a:lnTo>
                    <a:lnTo>
                      <a:pt x="1693" y="896"/>
                    </a:lnTo>
                    <a:lnTo>
                      <a:pt x="1687" y="924"/>
                    </a:lnTo>
                    <a:lnTo>
                      <a:pt x="1682" y="934"/>
                    </a:lnTo>
                    <a:lnTo>
                      <a:pt x="1676" y="962"/>
                    </a:lnTo>
                    <a:lnTo>
                      <a:pt x="1671" y="972"/>
                    </a:lnTo>
                    <a:lnTo>
                      <a:pt x="1666" y="986"/>
                    </a:lnTo>
                    <a:lnTo>
                      <a:pt x="1655" y="1010"/>
                    </a:lnTo>
                    <a:lnTo>
                      <a:pt x="1649" y="1024"/>
                    </a:lnTo>
                    <a:lnTo>
                      <a:pt x="1638" y="1048"/>
                    </a:lnTo>
                    <a:lnTo>
                      <a:pt x="1633" y="1057"/>
                    </a:lnTo>
                    <a:lnTo>
                      <a:pt x="1622" y="1081"/>
                    </a:lnTo>
                    <a:lnTo>
                      <a:pt x="1611" y="1090"/>
                    </a:lnTo>
                    <a:lnTo>
                      <a:pt x="1600" y="1114"/>
                    </a:lnTo>
                    <a:lnTo>
                      <a:pt x="1589" y="1128"/>
                    </a:lnTo>
                    <a:lnTo>
                      <a:pt x="1584" y="1138"/>
                    </a:lnTo>
                    <a:lnTo>
                      <a:pt x="1568" y="1161"/>
                    </a:lnTo>
                    <a:lnTo>
                      <a:pt x="1557" y="1171"/>
                    </a:lnTo>
                    <a:lnTo>
                      <a:pt x="1540" y="1190"/>
                    </a:lnTo>
                    <a:lnTo>
                      <a:pt x="1529" y="1199"/>
                    </a:lnTo>
                    <a:lnTo>
                      <a:pt x="1513" y="1223"/>
                    </a:lnTo>
                    <a:lnTo>
                      <a:pt x="1502" y="1233"/>
                    </a:lnTo>
                    <a:lnTo>
                      <a:pt x="1491" y="1242"/>
                    </a:lnTo>
                    <a:lnTo>
                      <a:pt x="1475" y="1261"/>
                    </a:lnTo>
                    <a:lnTo>
                      <a:pt x="1464" y="1271"/>
                    </a:lnTo>
                    <a:lnTo>
                      <a:pt x="1442" y="1289"/>
                    </a:lnTo>
                    <a:lnTo>
                      <a:pt x="1431" y="1294"/>
                    </a:lnTo>
                    <a:lnTo>
                      <a:pt x="1404" y="1313"/>
                    </a:lnTo>
                    <a:lnTo>
                      <a:pt x="1393" y="1323"/>
                    </a:lnTo>
                    <a:lnTo>
                      <a:pt x="1372" y="1337"/>
                    </a:lnTo>
                    <a:lnTo>
                      <a:pt x="1361" y="1346"/>
                    </a:lnTo>
                    <a:lnTo>
                      <a:pt x="1350" y="1351"/>
                    </a:lnTo>
                    <a:lnTo>
                      <a:pt x="1323" y="1365"/>
                    </a:lnTo>
                    <a:lnTo>
                      <a:pt x="1312" y="1375"/>
                    </a:lnTo>
                    <a:lnTo>
                      <a:pt x="1285" y="1389"/>
                    </a:lnTo>
                    <a:lnTo>
                      <a:pt x="1274" y="1394"/>
                    </a:lnTo>
                    <a:lnTo>
                      <a:pt x="1246" y="1408"/>
                    </a:lnTo>
                    <a:lnTo>
                      <a:pt x="1230" y="1413"/>
                    </a:lnTo>
                    <a:lnTo>
                      <a:pt x="1203" y="1422"/>
                    </a:lnTo>
                    <a:lnTo>
                      <a:pt x="1192" y="1427"/>
                    </a:lnTo>
                    <a:lnTo>
                      <a:pt x="1176" y="1432"/>
                    </a:lnTo>
                    <a:lnTo>
                      <a:pt x="1149" y="1441"/>
                    </a:lnTo>
                    <a:lnTo>
                      <a:pt x="1138" y="1446"/>
                    </a:lnTo>
                    <a:lnTo>
                      <a:pt x="1105" y="1455"/>
                    </a:lnTo>
                    <a:lnTo>
                      <a:pt x="1094" y="1460"/>
                    </a:lnTo>
                    <a:lnTo>
                      <a:pt x="1061" y="1465"/>
                    </a:lnTo>
                    <a:lnTo>
                      <a:pt x="1051" y="1470"/>
                    </a:lnTo>
                    <a:lnTo>
                      <a:pt x="1034" y="1470"/>
                    </a:lnTo>
                    <a:lnTo>
                      <a:pt x="1007" y="1474"/>
                    </a:lnTo>
                    <a:lnTo>
                      <a:pt x="991" y="1479"/>
                    </a:lnTo>
                    <a:lnTo>
                      <a:pt x="958" y="1484"/>
                    </a:lnTo>
                    <a:lnTo>
                      <a:pt x="947" y="1484"/>
                    </a:lnTo>
                    <a:lnTo>
                      <a:pt x="914" y="1484"/>
                    </a:lnTo>
                    <a:lnTo>
                      <a:pt x="898" y="1489"/>
                    </a:lnTo>
                    <a:lnTo>
                      <a:pt x="871" y="1489"/>
                    </a:lnTo>
                    <a:lnTo>
                      <a:pt x="855" y="1489"/>
                    </a:lnTo>
                    <a:lnTo>
                      <a:pt x="844" y="1489"/>
                    </a:lnTo>
                    <a:lnTo>
                      <a:pt x="811" y="1489"/>
                    </a:lnTo>
                    <a:lnTo>
                      <a:pt x="795" y="1484"/>
                    </a:lnTo>
                    <a:lnTo>
                      <a:pt x="768" y="1484"/>
                    </a:lnTo>
                    <a:lnTo>
                      <a:pt x="751" y="1484"/>
                    </a:lnTo>
                    <a:lnTo>
                      <a:pt x="724" y="1479"/>
                    </a:lnTo>
                    <a:lnTo>
                      <a:pt x="708" y="1474"/>
                    </a:lnTo>
                    <a:lnTo>
                      <a:pt x="680" y="1470"/>
                    </a:lnTo>
                    <a:lnTo>
                      <a:pt x="664" y="1470"/>
                    </a:lnTo>
                    <a:lnTo>
                      <a:pt x="648" y="1465"/>
                    </a:lnTo>
                    <a:lnTo>
                      <a:pt x="621" y="1460"/>
                    </a:lnTo>
                    <a:lnTo>
                      <a:pt x="604" y="1455"/>
                    </a:lnTo>
                    <a:lnTo>
                      <a:pt x="577" y="1446"/>
                    </a:lnTo>
                    <a:lnTo>
                      <a:pt x="561" y="1441"/>
                    </a:lnTo>
                    <a:lnTo>
                      <a:pt x="534" y="1432"/>
                    </a:lnTo>
                    <a:lnTo>
                      <a:pt x="523" y="1427"/>
                    </a:lnTo>
                    <a:lnTo>
                      <a:pt x="506" y="1422"/>
                    </a:lnTo>
                    <a:lnTo>
                      <a:pt x="479" y="1413"/>
                    </a:lnTo>
                    <a:lnTo>
                      <a:pt x="468" y="1408"/>
                    </a:lnTo>
                    <a:lnTo>
                      <a:pt x="441" y="1394"/>
                    </a:lnTo>
                    <a:lnTo>
                      <a:pt x="425" y="1389"/>
                    </a:lnTo>
                    <a:lnTo>
                      <a:pt x="403" y="1375"/>
                    </a:lnTo>
                    <a:lnTo>
                      <a:pt x="387" y="1365"/>
                    </a:lnTo>
                    <a:lnTo>
                      <a:pt x="365" y="1351"/>
                    </a:lnTo>
                    <a:lnTo>
                      <a:pt x="354" y="1346"/>
                    </a:lnTo>
                    <a:lnTo>
                      <a:pt x="338" y="1337"/>
                    </a:lnTo>
                    <a:lnTo>
                      <a:pt x="316" y="1323"/>
                    </a:lnTo>
                    <a:lnTo>
                      <a:pt x="305" y="1313"/>
                    </a:lnTo>
                    <a:lnTo>
                      <a:pt x="283" y="1294"/>
                    </a:lnTo>
                    <a:lnTo>
                      <a:pt x="272" y="1289"/>
                    </a:lnTo>
                    <a:lnTo>
                      <a:pt x="251" y="1271"/>
                    </a:lnTo>
                    <a:lnTo>
                      <a:pt x="240" y="1261"/>
                    </a:lnTo>
                    <a:lnTo>
                      <a:pt x="218" y="1242"/>
                    </a:lnTo>
                    <a:lnTo>
                      <a:pt x="207" y="1233"/>
                    </a:lnTo>
                    <a:lnTo>
                      <a:pt x="202" y="1223"/>
                    </a:lnTo>
                    <a:lnTo>
                      <a:pt x="180" y="1199"/>
                    </a:lnTo>
                    <a:lnTo>
                      <a:pt x="169" y="1190"/>
                    </a:lnTo>
                    <a:lnTo>
                      <a:pt x="153" y="1171"/>
                    </a:lnTo>
                    <a:lnTo>
                      <a:pt x="147" y="1161"/>
                    </a:lnTo>
                    <a:lnTo>
                      <a:pt x="131" y="1138"/>
                    </a:lnTo>
                    <a:lnTo>
                      <a:pt x="120" y="1128"/>
                    </a:lnTo>
                    <a:lnTo>
                      <a:pt x="114" y="1114"/>
                    </a:lnTo>
                    <a:lnTo>
                      <a:pt x="98" y="1090"/>
                    </a:lnTo>
                    <a:lnTo>
                      <a:pt x="93" y="1081"/>
                    </a:lnTo>
                    <a:lnTo>
                      <a:pt x="82" y="1057"/>
                    </a:lnTo>
                    <a:lnTo>
                      <a:pt x="71" y="1048"/>
                    </a:lnTo>
                    <a:lnTo>
                      <a:pt x="60" y="1024"/>
                    </a:lnTo>
                    <a:lnTo>
                      <a:pt x="55" y="1010"/>
                    </a:lnTo>
                    <a:lnTo>
                      <a:pt x="44" y="986"/>
                    </a:lnTo>
                    <a:lnTo>
                      <a:pt x="38" y="972"/>
                    </a:lnTo>
                    <a:lnTo>
                      <a:pt x="38" y="962"/>
                    </a:lnTo>
                    <a:lnTo>
                      <a:pt x="27" y="934"/>
                    </a:lnTo>
                    <a:lnTo>
                      <a:pt x="22" y="924"/>
                    </a:lnTo>
                    <a:lnTo>
                      <a:pt x="17" y="896"/>
                    </a:lnTo>
                    <a:lnTo>
                      <a:pt x="17" y="887"/>
                    </a:lnTo>
                    <a:lnTo>
                      <a:pt x="11" y="858"/>
                    </a:lnTo>
                    <a:lnTo>
                      <a:pt x="6" y="849"/>
                    </a:lnTo>
                    <a:lnTo>
                      <a:pt x="6" y="820"/>
                    </a:lnTo>
                    <a:lnTo>
                      <a:pt x="0" y="806"/>
                    </a:lnTo>
                    <a:lnTo>
                      <a:pt x="0" y="797"/>
                    </a:lnTo>
                    <a:lnTo>
                      <a:pt x="0" y="768"/>
                    </a:lnTo>
                    <a:lnTo>
                      <a:pt x="0" y="754"/>
                    </a:lnTo>
                    <a:lnTo>
                      <a:pt x="0" y="730"/>
                    </a:lnTo>
                    <a:lnTo>
                      <a:pt x="0" y="716"/>
                    </a:lnTo>
                    <a:lnTo>
                      <a:pt x="0" y="692"/>
                    </a:lnTo>
                    <a:lnTo>
                      <a:pt x="0" y="678"/>
                    </a:lnTo>
                    <a:lnTo>
                      <a:pt x="6" y="664"/>
                    </a:lnTo>
                    <a:lnTo>
                      <a:pt x="6" y="640"/>
                    </a:lnTo>
                    <a:lnTo>
                      <a:pt x="11" y="626"/>
                    </a:lnTo>
                    <a:lnTo>
                      <a:pt x="17" y="602"/>
                    </a:lnTo>
                    <a:lnTo>
                      <a:pt x="17" y="588"/>
                    </a:lnTo>
                    <a:lnTo>
                      <a:pt x="22" y="564"/>
                    </a:lnTo>
                    <a:lnTo>
                      <a:pt x="27" y="550"/>
                    </a:lnTo>
                    <a:lnTo>
                      <a:pt x="38" y="526"/>
                    </a:lnTo>
                    <a:lnTo>
                      <a:pt x="38" y="512"/>
                    </a:lnTo>
                    <a:lnTo>
                      <a:pt x="44" y="503"/>
                    </a:lnTo>
                    <a:lnTo>
                      <a:pt x="55" y="474"/>
                    </a:lnTo>
                    <a:lnTo>
                      <a:pt x="60" y="465"/>
                    </a:lnTo>
                    <a:lnTo>
                      <a:pt x="71" y="441"/>
                    </a:lnTo>
                    <a:lnTo>
                      <a:pt x="82" y="427"/>
                    </a:lnTo>
                    <a:lnTo>
                      <a:pt x="93" y="403"/>
                    </a:lnTo>
                    <a:lnTo>
                      <a:pt x="98" y="394"/>
                    </a:lnTo>
                    <a:lnTo>
                      <a:pt x="114" y="370"/>
                    </a:lnTo>
                    <a:lnTo>
                      <a:pt x="120" y="360"/>
                    </a:lnTo>
                    <a:lnTo>
                      <a:pt x="131" y="351"/>
                    </a:lnTo>
                    <a:lnTo>
                      <a:pt x="147" y="327"/>
                    </a:lnTo>
                    <a:lnTo>
                      <a:pt x="153" y="318"/>
                    </a:lnTo>
                    <a:lnTo>
                      <a:pt x="169" y="294"/>
                    </a:lnTo>
                    <a:lnTo>
                      <a:pt x="180" y="285"/>
                    </a:lnTo>
                    <a:lnTo>
                      <a:pt x="202" y="266"/>
                    </a:lnTo>
                    <a:lnTo>
                      <a:pt x="207" y="256"/>
                    </a:lnTo>
                    <a:lnTo>
                      <a:pt x="218" y="247"/>
                    </a:lnTo>
                    <a:lnTo>
                      <a:pt x="240" y="228"/>
                    </a:lnTo>
                    <a:lnTo>
                      <a:pt x="251" y="218"/>
                    </a:lnTo>
                    <a:lnTo>
                      <a:pt x="272" y="199"/>
                    </a:lnTo>
                    <a:lnTo>
                      <a:pt x="283" y="190"/>
                    </a:lnTo>
                    <a:lnTo>
                      <a:pt x="305" y="171"/>
                    </a:lnTo>
                    <a:lnTo>
                      <a:pt x="316" y="166"/>
                    </a:lnTo>
                    <a:lnTo>
                      <a:pt x="338" y="147"/>
                    </a:lnTo>
                    <a:lnTo>
                      <a:pt x="354" y="142"/>
                    </a:lnTo>
                    <a:lnTo>
                      <a:pt x="365" y="133"/>
                    </a:lnTo>
                    <a:lnTo>
                      <a:pt x="387" y="119"/>
                    </a:lnTo>
                    <a:lnTo>
                      <a:pt x="403" y="114"/>
                    </a:lnTo>
                    <a:lnTo>
                      <a:pt x="425" y="100"/>
                    </a:lnTo>
                    <a:lnTo>
                      <a:pt x="441" y="90"/>
                    </a:lnTo>
                    <a:lnTo>
                      <a:pt x="468" y="81"/>
                    </a:lnTo>
                    <a:lnTo>
                      <a:pt x="479" y="76"/>
                    </a:lnTo>
                    <a:lnTo>
                      <a:pt x="506" y="62"/>
                    </a:lnTo>
                    <a:lnTo>
                      <a:pt x="523" y="57"/>
                    </a:lnTo>
                    <a:lnTo>
                      <a:pt x="534" y="52"/>
                    </a:lnTo>
                    <a:lnTo>
                      <a:pt x="561" y="43"/>
                    </a:lnTo>
                    <a:lnTo>
                      <a:pt x="577" y="38"/>
                    </a:lnTo>
                    <a:lnTo>
                      <a:pt x="604" y="33"/>
                    </a:lnTo>
                    <a:lnTo>
                      <a:pt x="621" y="29"/>
                    </a:lnTo>
                    <a:lnTo>
                      <a:pt x="648" y="19"/>
                    </a:lnTo>
                    <a:lnTo>
                      <a:pt x="664" y="19"/>
                    </a:lnTo>
                    <a:lnTo>
                      <a:pt x="680" y="14"/>
                    </a:lnTo>
                    <a:lnTo>
                      <a:pt x="708" y="10"/>
                    </a:lnTo>
                    <a:lnTo>
                      <a:pt x="724" y="10"/>
                    </a:lnTo>
                    <a:lnTo>
                      <a:pt x="751" y="5"/>
                    </a:lnTo>
                    <a:lnTo>
                      <a:pt x="768" y="5"/>
                    </a:lnTo>
                    <a:lnTo>
                      <a:pt x="795" y="0"/>
                    </a:lnTo>
                    <a:lnTo>
                      <a:pt x="811" y="0"/>
                    </a:lnTo>
                    <a:lnTo>
                      <a:pt x="844" y="0"/>
                    </a:lnTo>
                    <a:lnTo>
                      <a:pt x="855" y="0"/>
                    </a:lnTo>
                    <a:lnTo>
                      <a:pt x="855" y="152"/>
                    </a:lnTo>
                    <a:lnTo>
                      <a:pt x="844" y="152"/>
                    </a:lnTo>
                    <a:lnTo>
                      <a:pt x="822" y="152"/>
                    </a:lnTo>
                    <a:lnTo>
                      <a:pt x="811" y="152"/>
                    </a:lnTo>
                    <a:lnTo>
                      <a:pt x="784" y="152"/>
                    </a:lnTo>
                    <a:lnTo>
                      <a:pt x="773" y="157"/>
                    </a:lnTo>
                    <a:lnTo>
                      <a:pt x="751" y="157"/>
                    </a:lnTo>
                    <a:lnTo>
                      <a:pt x="740" y="161"/>
                    </a:lnTo>
                    <a:lnTo>
                      <a:pt x="713" y="161"/>
                    </a:lnTo>
                    <a:lnTo>
                      <a:pt x="702" y="166"/>
                    </a:lnTo>
                    <a:lnTo>
                      <a:pt x="691" y="166"/>
                    </a:lnTo>
                    <a:lnTo>
                      <a:pt x="670" y="176"/>
                    </a:lnTo>
                    <a:lnTo>
                      <a:pt x="659" y="176"/>
                    </a:lnTo>
                    <a:lnTo>
                      <a:pt x="637" y="185"/>
                    </a:lnTo>
                    <a:lnTo>
                      <a:pt x="626" y="185"/>
                    </a:lnTo>
                    <a:lnTo>
                      <a:pt x="604" y="195"/>
                    </a:lnTo>
                    <a:lnTo>
                      <a:pt x="593" y="199"/>
                    </a:lnTo>
                    <a:lnTo>
                      <a:pt x="583" y="204"/>
                    </a:lnTo>
                    <a:lnTo>
                      <a:pt x="561" y="209"/>
                    </a:lnTo>
                    <a:lnTo>
                      <a:pt x="550" y="213"/>
                    </a:lnTo>
                    <a:lnTo>
                      <a:pt x="528" y="223"/>
                    </a:lnTo>
                    <a:lnTo>
                      <a:pt x="517" y="228"/>
                    </a:lnTo>
                    <a:lnTo>
                      <a:pt x="495" y="242"/>
                    </a:lnTo>
                    <a:lnTo>
                      <a:pt x="485" y="247"/>
                    </a:lnTo>
                    <a:lnTo>
                      <a:pt x="468" y="256"/>
                    </a:lnTo>
                    <a:lnTo>
                      <a:pt x="457" y="266"/>
                    </a:lnTo>
                    <a:lnTo>
                      <a:pt x="446" y="270"/>
                    </a:lnTo>
                    <a:lnTo>
                      <a:pt x="430" y="285"/>
                    </a:lnTo>
                    <a:lnTo>
                      <a:pt x="419" y="289"/>
                    </a:lnTo>
                    <a:lnTo>
                      <a:pt x="403" y="304"/>
                    </a:lnTo>
                    <a:lnTo>
                      <a:pt x="392" y="308"/>
                    </a:lnTo>
                    <a:lnTo>
                      <a:pt x="376" y="323"/>
                    </a:lnTo>
                    <a:lnTo>
                      <a:pt x="370" y="332"/>
                    </a:lnTo>
                    <a:lnTo>
                      <a:pt x="354" y="346"/>
                    </a:lnTo>
                    <a:lnTo>
                      <a:pt x="343" y="356"/>
                    </a:lnTo>
                    <a:lnTo>
                      <a:pt x="338" y="360"/>
                    </a:lnTo>
                    <a:lnTo>
                      <a:pt x="321" y="379"/>
                    </a:lnTo>
                    <a:lnTo>
                      <a:pt x="316" y="389"/>
                    </a:lnTo>
                    <a:lnTo>
                      <a:pt x="300" y="403"/>
                    </a:lnTo>
                    <a:lnTo>
                      <a:pt x="294" y="413"/>
                    </a:lnTo>
                    <a:lnTo>
                      <a:pt x="283" y="432"/>
                    </a:lnTo>
                    <a:lnTo>
                      <a:pt x="278" y="436"/>
                    </a:lnTo>
                    <a:lnTo>
                      <a:pt x="267" y="446"/>
                    </a:lnTo>
                    <a:lnTo>
                      <a:pt x="256" y="465"/>
                    </a:lnTo>
                    <a:lnTo>
                      <a:pt x="251" y="474"/>
                    </a:lnTo>
                    <a:lnTo>
                      <a:pt x="240" y="493"/>
                    </a:lnTo>
                    <a:lnTo>
                      <a:pt x="240" y="503"/>
                    </a:lnTo>
                    <a:lnTo>
                      <a:pt x="229" y="522"/>
                    </a:lnTo>
                    <a:lnTo>
                      <a:pt x="223" y="531"/>
                    </a:lnTo>
                    <a:lnTo>
                      <a:pt x="218" y="550"/>
                    </a:lnTo>
                    <a:lnTo>
                      <a:pt x="212" y="560"/>
                    </a:lnTo>
                    <a:lnTo>
                      <a:pt x="207" y="569"/>
                    </a:lnTo>
                    <a:lnTo>
                      <a:pt x="202" y="588"/>
                    </a:lnTo>
                    <a:lnTo>
                      <a:pt x="196" y="602"/>
                    </a:lnTo>
                    <a:lnTo>
                      <a:pt x="191" y="621"/>
                    </a:lnTo>
                    <a:lnTo>
                      <a:pt x="191" y="631"/>
                    </a:lnTo>
                    <a:lnTo>
                      <a:pt x="185" y="650"/>
                    </a:lnTo>
                    <a:lnTo>
                      <a:pt x="185" y="659"/>
                    </a:lnTo>
                    <a:lnTo>
                      <a:pt x="180" y="683"/>
                    </a:lnTo>
                    <a:lnTo>
                      <a:pt x="180" y="692"/>
                    </a:lnTo>
                    <a:lnTo>
                      <a:pt x="180" y="702"/>
                    </a:lnTo>
                    <a:lnTo>
                      <a:pt x="180" y="721"/>
                    </a:lnTo>
                    <a:lnTo>
                      <a:pt x="180" y="735"/>
                    </a:lnTo>
                    <a:lnTo>
                      <a:pt x="180" y="754"/>
                    </a:lnTo>
                    <a:lnTo>
                      <a:pt x="180" y="763"/>
                    </a:lnTo>
                    <a:lnTo>
                      <a:pt x="180" y="782"/>
                    </a:lnTo>
                    <a:lnTo>
                      <a:pt x="180" y="797"/>
                    </a:lnTo>
                    <a:lnTo>
                      <a:pt x="180" y="806"/>
                    </a:lnTo>
                    <a:lnTo>
                      <a:pt x="185" y="825"/>
                    </a:lnTo>
                    <a:lnTo>
                      <a:pt x="185" y="834"/>
                    </a:lnTo>
                    <a:lnTo>
                      <a:pt x="191" y="858"/>
                    </a:lnTo>
                    <a:lnTo>
                      <a:pt x="191" y="868"/>
                    </a:lnTo>
                    <a:lnTo>
                      <a:pt x="196" y="887"/>
                    </a:lnTo>
                    <a:lnTo>
                      <a:pt x="202" y="896"/>
                    </a:lnTo>
                    <a:lnTo>
                      <a:pt x="207" y="915"/>
                    </a:lnTo>
                    <a:lnTo>
                      <a:pt x="212" y="924"/>
                    </a:lnTo>
                    <a:lnTo>
                      <a:pt x="218" y="934"/>
                    </a:lnTo>
                    <a:lnTo>
                      <a:pt x="223" y="958"/>
                    </a:lnTo>
                    <a:lnTo>
                      <a:pt x="229" y="967"/>
                    </a:lnTo>
                    <a:lnTo>
                      <a:pt x="240" y="986"/>
                    </a:lnTo>
                    <a:lnTo>
                      <a:pt x="240" y="996"/>
                    </a:lnTo>
                    <a:lnTo>
                      <a:pt x="251" y="1010"/>
                    </a:lnTo>
                    <a:lnTo>
                      <a:pt x="256" y="1019"/>
                    </a:lnTo>
                    <a:lnTo>
                      <a:pt x="267" y="1038"/>
                    </a:lnTo>
                    <a:lnTo>
                      <a:pt x="278" y="1048"/>
                    </a:lnTo>
                    <a:lnTo>
                      <a:pt x="283" y="1057"/>
                    </a:lnTo>
                    <a:lnTo>
                      <a:pt x="294" y="1076"/>
                    </a:lnTo>
                    <a:lnTo>
                      <a:pt x="300" y="1081"/>
                    </a:lnTo>
                    <a:lnTo>
                      <a:pt x="316" y="1100"/>
                    </a:lnTo>
                    <a:lnTo>
                      <a:pt x="321" y="1109"/>
                    </a:lnTo>
                    <a:lnTo>
                      <a:pt x="338" y="1124"/>
                    </a:lnTo>
                    <a:lnTo>
                      <a:pt x="343" y="1133"/>
                    </a:lnTo>
                    <a:lnTo>
                      <a:pt x="354" y="1138"/>
                    </a:lnTo>
                    <a:lnTo>
                      <a:pt x="370" y="1157"/>
                    </a:lnTo>
                    <a:lnTo>
                      <a:pt x="376" y="1161"/>
                    </a:lnTo>
                    <a:lnTo>
                      <a:pt x="392" y="1176"/>
                    </a:lnTo>
                    <a:lnTo>
                      <a:pt x="403" y="1185"/>
                    </a:lnTo>
                    <a:lnTo>
                      <a:pt x="419" y="1199"/>
                    </a:lnTo>
                    <a:lnTo>
                      <a:pt x="430" y="1204"/>
                    </a:lnTo>
                    <a:lnTo>
                      <a:pt x="446" y="1218"/>
                    </a:lnTo>
                    <a:lnTo>
                      <a:pt x="457" y="1223"/>
                    </a:lnTo>
                    <a:lnTo>
                      <a:pt x="468" y="1228"/>
                    </a:lnTo>
                    <a:lnTo>
                      <a:pt x="485" y="1242"/>
                    </a:lnTo>
                    <a:lnTo>
                      <a:pt x="495" y="1247"/>
                    </a:lnTo>
                    <a:lnTo>
                      <a:pt x="517" y="1256"/>
                    </a:lnTo>
                    <a:lnTo>
                      <a:pt x="528" y="1261"/>
                    </a:lnTo>
                    <a:lnTo>
                      <a:pt x="550" y="1271"/>
                    </a:lnTo>
                    <a:lnTo>
                      <a:pt x="561" y="1275"/>
                    </a:lnTo>
                    <a:lnTo>
                      <a:pt x="583" y="1285"/>
                    </a:lnTo>
                    <a:lnTo>
                      <a:pt x="593" y="1289"/>
                    </a:lnTo>
                    <a:lnTo>
                      <a:pt x="604" y="1294"/>
                    </a:lnTo>
                    <a:lnTo>
                      <a:pt x="626" y="1299"/>
                    </a:lnTo>
                    <a:lnTo>
                      <a:pt x="637" y="1304"/>
                    </a:lnTo>
                    <a:lnTo>
                      <a:pt x="659" y="1308"/>
                    </a:lnTo>
                    <a:lnTo>
                      <a:pt x="670" y="1313"/>
                    </a:lnTo>
                    <a:lnTo>
                      <a:pt x="691" y="1318"/>
                    </a:lnTo>
                    <a:lnTo>
                      <a:pt x="702" y="1323"/>
                    </a:lnTo>
                    <a:lnTo>
                      <a:pt x="713" y="1323"/>
                    </a:lnTo>
                    <a:lnTo>
                      <a:pt x="740" y="1327"/>
                    </a:lnTo>
                    <a:lnTo>
                      <a:pt x="751" y="1327"/>
                    </a:lnTo>
                    <a:lnTo>
                      <a:pt x="773" y="1332"/>
                    </a:lnTo>
                    <a:lnTo>
                      <a:pt x="784" y="1332"/>
                    </a:lnTo>
                    <a:lnTo>
                      <a:pt x="811" y="1332"/>
                    </a:lnTo>
                    <a:lnTo>
                      <a:pt x="822" y="1337"/>
                    </a:lnTo>
                    <a:lnTo>
                      <a:pt x="844" y="1337"/>
                    </a:lnTo>
                    <a:lnTo>
                      <a:pt x="855" y="1337"/>
                    </a:lnTo>
                    <a:lnTo>
                      <a:pt x="866" y="1337"/>
                    </a:lnTo>
                    <a:lnTo>
                      <a:pt x="893" y="1337"/>
                    </a:lnTo>
                    <a:lnTo>
                      <a:pt x="904" y="1332"/>
                    </a:lnTo>
                    <a:lnTo>
                      <a:pt x="925" y="1332"/>
                    </a:lnTo>
                    <a:lnTo>
                      <a:pt x="936" y="1332"/>
                    </a:lnTo>
                    <a:lnTo>
                      <a:pt x="963" y="1327"/>
                    </a:lnTo>
                    <a:lnTo>
                      <a:pt x="974" y="1327"/>
                    </a:lnTo>
                    <a:lnTo>
                      <a:pt x="996" y="1323"/>
                    </a:lnTo>
                    <a:lnTo>
                      <a:pt x="1007" y="1323"/>
                    </a:lnTo>
                    <a:lnTo>
                      <a:pt x="1018" y="1318"/>
                    </a:lnTo>
                    <a:lnTo>
                      <a:pt x="1045" y="1313"/>
                    </a:lnTo>
                    <a:lnTo>
                      <a:pt x="1056" y="1308"/>
                    </a:lnTo>
                    <a:lnTo>
                      <a:pt x="1078" y="1304"/>
                    </a:lnTo>
                    <a:lnTo>
                      <a:pt x="1089" y="1299"/>
                    </a:lnTo>
                    <a:lnTo>
                      <a:pt x="1110" y="1294"/>
                    </a:lnTo>
                    <a:lnTo>
                      <a:pt x="1121" y="1289"/>
                    </a:lnTo>
                    <a:lnTo>
                      <a:pt x="1132" y="1285"/>
                    </a:lnTo>
                    <a:lnTo>
                      <a:pt x="1154" y="1275"/>
                    </a:lnTo>
                    <a:lnTo>
                      <a:pt x="1165" y="1271"/>
                    </a:lnTo>
                    <a:lnTo>
                      <a:pt x="1187" y="1261"/>
                    </a:lnTo>
                    <a:lnTo>
                      <a:pt x="1197" y="1256"/>
                    </a:lnTo>
                    <a:lnTo>
                      <a:pt x="1214" y="1247"/>
                    </a:lnTo>
                    <a:lnTo>
                      <a:pt x="1225" y="1242"/>
                    </a:lnTo>
                    <a:lnTo>
                      <a:pt x="1246" y="1228"/>
                    </a:lnTo>
                    <a:lnTo>
                      <a:pt x="1252" y="1223"/>
                    </a:lnTo>
                    <a:lnTo>
                      <a:pt x="1263" y="1218"/>
                    </a:lnTo>
                    <a:lnTo>
                      <a:pt x="1285" y="1204"/>
                    </a:lnTo>
                    <a:lnTo>
                      <a:pt x="1290" y="1199"/>
                    </a:lnTo>
                    <a:lnTo>
                      <a:pt x="1312" y="1185"/>
                    </a:lnTo>
                    <a:lnTo>
                      <a:pt x="1317" y="1176"/>
                    </a:lnTo>
                    <a:lnTo>
                      <a:pt x="1334" y="1161"/>
                    </a:lnTo>
                    <a:lnTo>
                      <a:pt x="1344" y="1157"/>
                    </a:lnTo>
                    <a:lnTo>
                      <a:pt x="1361" y="1138"/>
                    </a:lnTo>
                    <a:lnTo>
                      <a:pt x="1366" y="1133"/>
                    </a:lnTo>
                    <a:lnTo>
                      <a:pt x="1377" y="1124"/>
                    </a:lnTo>
                    <a:lnTo>
                      <a:pt x="1388" y="1109"/>
                    </a:lnTo>
                    <a:lnTo>
                      <a:pt x="1399" y="1100"/>
                    </a:lnTo>
                    <a:lnTo>
                      <a:pt x="1410" y="1081"/>
                    </a:lnTo>
                    <a:lnTo>
                      <a:pt x="1415" y="1076"/>
                    </a:lnTo>
                    <a:lnTo>
                      <a:pt x="1431" y="1057"/>
                    </a:lnTo>
                    <a:lnTo>
                      <a:pt x="1437" y="1048"/>
                    </a:lnTo>
                    <a:lnTo>
                      <a:pt x="1442" y="1038"/>
                    </a:lnTo>
                    <a:lnTo>
                      <a:pt x="1453" y="1019"/>
                    </a:lnTo>
                    <a:lnTo>
                      <a:pt x="1459" y="1010"/>
                    </a:lnTo>
                    <a:lnTo>
                      <a:pt x="1470" y="996"/>
                    </a:lnTo>
                    <a:lnTo>
                      <a:pt x="1475" y="986"/>
                    </a:lnTo>
                    <a:lnTo>
                      <a:pt x="1486" y="967"/>
                    </a:lnTo>
                    <a:lnTo>
                      <a:pt x="1486" y="958"/>
                    </a:lnTo>
                    <a:lnTo>
                      <a:pt x="1497" y="934"/>
                    </a:lnTo>
                    <a:lnTo>
                      <a:pt x="1502" y="924"/>
                    </a:lnTo>
                    <a:lnTo>
                      <a:pt x="1502" y="915"/>
                    </a:lnTo>
                    <a:lnTo>
                      <a:pt x="1513" y="896"/>
                    </a:lnTo>
                    <a:lnTo>
                      <a:pt x="1513" y="887"/>
                    </a:lnTo>
                    <a:lnTo>
                      <a:pt x="1519" y="868"/>
                    </a:lnTo>
                    <a:lnTo>
                      <a:pt x="1519" y="858"/>
                    </a:lnTo>
                    <a:lnTo>
                      <a:pt x="1524" y="834"/>
                    </a:lnTo>
                    <a:lnTo>
                      <a:pt x="1529" y="825"/>
                    </a:lnTo>
                    <a:lnTo>
                      <a:pt x="1529" y="806"/>
                    </a:lnTo>
                    <a:lnTo>
                      <a:pt x="1529" y="797"/>
                    </a:lnTo>
                    <a:lnTo>
                      <a:pt x="1529" y="782"/>
                    </a:lnTo>
                    <a:lnTo>
                      <a:pt x="1535" y="763"/>
                    </a:lnTo>
                    <a:lnTo>
                      <a:pt x="1535" y="754"/>
                    </a:lnTo>
                    <a:lnTo>
                      <a:pt x="1535" y="735"/>
                    </a:lnTo>
                    <a:lnTo>
                      <a:pt x="1535" y="721"/>
                    </a:lnTo>
                    <a:lnTo>
                      <a:pt x="1529" y="702"/>
                    </a:lnTo>
                    <a:lnTo>
                      <a:pt x="1529" y="692"/>
                    </a:lnTo>
                    <a:lnTo>
                      <a:pt x="1529" y="683"/>
                    </a:lnTo>
                    <a:lnTo>
                      <a:pt x="1529" y="659"/>
                    </a:lnTo>
                    <a:lnTo>
                      <a:pt x="1524" y="650"/>
                    </a:lnTo>
                    <a:lnTo>
                      <a:pt x="1519" y="631"/>
                    </a:lnTo>
                    <a:lnTo>
                      <a:pt x="1519" y="621"/>
                    </a:lnTo>
                    <a:lnTo>
                      <a:pt x="1513" y="602"/>
                    </a:lnTo>
                    <a:lnTo>
                      <a:pt x="1513" y="588"/>
                    </a:lnTo>
                    <a:lnTo>
                      <a:pt x="1502" y="569"/>
                    </a:lnTo>
                    <a:lnTo>
                      <a:pt x="1502" y="560"/>
                    </a:lnTo>
                    <a:lnTo>
                      <a:pt x="1497" y="550"/>
                    </a:lnTo>
                    <a:lnTo>
                      <a:pt x="1486" y="531"/>
                    </a:lnTo>
                    <a:lnTo>
                      <a:pt x="1486" y="522"/>
                    </a:lnTo>
                    <a:lnTo>
                      <a:pt x="1475" y="503"/>
                    </a:lnTo>
                    <a:lnTo>
                      <a:pt x="1470" y="493"/>
                    </a:lnTo>
                    <a:lnTo>
                      <a:pt x="1459" y="474"/>
                    </a:lnTo>
                    <a:lnTo>
                      <a:pt x="1453" y="465"/>
                    </a:lnTo>
                    <a:lnTo>
                      <a:pt x="1442" y="446"/>
                    </a:lnTo>
                    <a:lnTo>
                      <a:pt x="1437" y="436"/>
                    </a:lnTo>
                    <a:lnTo>
                      <a:pt x="1431" y="432"/>
                    </a:lnTo>
                    <a:lnTo>
                      <a:pt x="1415" y="413"/>
                    </a:lnTo>
                    <a:lnTo>
                      <a:pt x="1410" y="403"/>
                    </a:lnTo>
                    <a:lnTo>
                      <a:pt x="1399" y="389"/>
                    </a:lnTo>
                    <a:lnTo>
                      <a:pt x="1388" y="379"/>
                    </a:lnTo>
                    <a:lnTo>
                      <a:pt x="1377" y="360"/>
                    </a:lnTo>
                    <a:lnTo>
                      <a:pt x="1366" y="356"/>
                    </a:lnTo>
                    <a:lnTo>
                      <a:pt x="1361" y="346"/>
                    </a:lnTo>
                    <a:lnTo>
                      <a:pt x="1344" y="332"/>
                    </a:lnTo>
                    <a:lnTo>
                      <a:pt x="1334" y="323"/>
                    </a:lnTo>
                    <a:lnTo>
                      <a:pt x="1317" y="308"/>
                    </a:lnTo>
                    <a:lnTo>
                      <a:pt x="1312" y="304"/>
                    </a:lnTo>
                    <a:lnTo>
                      <a:pt x="1290" y="289"/>
                    </a:lnTo>
                    <a:lnTo>
                      <a:pt x="1285" y="285"/>
                    </a:lnTo>
                    <a:lnTo>
                      <a:pt x="1263" y="270"/>
                    </a:lnTo>
                    <a:lnTo>
                      <a:pt x="1252" y="266"/>
                    </a:lnTo>
                    <a:lnTo>
                      <a:pt x="1246" y="256"/>
                    </a:lnTo>
                    <a:lnTo>
                      <a:pt x="1225" y="247"/>
                    </a:lnTo>
                    <a:lnTo>
                      <a:pt x="1214" y="242"/>
                    </a:lnTo>
                    <a:lnTo>
                      <a:pt x="1197" y="228"/>
                    </a:lnTo>
                    <a:lnTo>
                      <a:pt x="1187" y="223"/>
                    </a:lnTo>
                    <a:lnTo>
                      <a:pt x="1165" y="213"/>
                    </a:lnTo>
                    <a:lnTo>
                      <a:pt x="1154" y="209"/>
                    </a:lnTo>
                    <a:lnTo>
                      <a:pt x="1132" y="204"/>
                    </a:lnTo>
                    <a:lnTo>
                      <a:pt x="1121" y="199"/>
                    </a:lnTo>
                    <a:lnTo>
                      <a:pt x="1110" y="195"/>
                    </a:lnTo>
                    <a:lnTo>
                      <a:pt x="1089" y="185"/>
                    </a:lnTo>
                    <a:lnTo>
                      <a:pt x="1078" y="185"/>
                    </a:lnTo>
                    <a:lnTo>
                      <a:pt x="1056" y="176"/>
                    </a:lnTo>
                    <a:lnTo>
                      <a:pt x="1045" y="176"/>
                    </a:lnTo>
                    <a:lnTo>
                      <a:pt x="1018" y="166"/>
                    </a:lnTo>
                    <a:lnTo>
                      <a:pt x="1007" y="166"/>
                    </a:lnTo>
                    <a:lnTo>
                      <a:pt x="996" y="161"/>
                    </a:lnTo>
                    <a:lnTo>
                      <a:pt x="974" y="161"/>
                    </a:lnTo>
                    <a:lnTo>
                      <a:pt x="963" y="157"/>
                    </a:lnTo>
                    <a:lnTo>
                      <a:pt x="936" y="157"/>
                    </a:lnTo>
                    <a:lnTo>
                      <a:pt x="925" y="152"/>
                    </a:lnTo>
                    <a:lnTo>
                      <a:pt x="904" y="152"/>
                    </a:lnTo>
                    <a:lnTo>
                      <a:pt x="893" y="152"/>
                    </a:lnTo>
                    <a:lnTo>
                      <a:pt x="866" y="152"/>
                    </a:lnTo>
                    <a:lnTo>
                      <a:pt x="855" y="152"/>
                    </a:lnTo>
                    <a:lnTo>
                      <a:pt x="855" y="0"/>
                    </a:ln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24" name="Freeform 7"/>
              <p:cNvSpPr>
                <a:spLocks/>
              </p:cNvSpPr>
              <p:nvPr/>
            </p:nvSpPr>
            <p:spPr bwMode="auto">
              <a:xfrm>
                <a:off x="2917" y="1208"/>
                <a:ext cx="598" cy="284"/>
              </a:xfrm>
              <a:custGeom>
                <a:avLst/>
                <a:gdLst>
                  <a:gd name="T0" fmla="*/ 21 w 598"/>
                  <a:gd name="T1" fmla="*/ 0 h 284"/>
                  <a:gd name="T2" fmla="*/ 54 w 598"/>
                  <a:gd name="T3" fmla="*/ 0 h 284"/>
                  <a:gd name="T4" fmla="*/ 92 w 598"/>
                  <a:gd name="T5" fmla="*/ 0 h 284"/>
                  <a:gd name="T6" fmla="*/ 125 w 598"/>
                  <a:gd name="T7" fmla="*/ 5 h 284"/>
                  <a:gd name="T8" fmla="*/ 163 w 598"/>
                  <a:gd name="T9" fmla="*/ 9 h 284"/>
                  <a:gd name="T10" fmla="*/ 196 w 598"/>
                  <a:gd name="T11" fmla="*/ 14 h 284"/>
                  <a:gd name="T12" fmla="*/ 228 w 598"/>
                  <a:gd name="T13" fmla="*/ 24 h 284"/>
                  <a:gd name="T14" fmla="*/ 266 w 598"/>
                  <a:gd name="T15" fmla="*/ 28 h 284"/>
                  <a:gd name="T16" fmla="*/ 299 w 598"/>
                  <a:gd name="T17" fmla="*/ 38 h 284"/>
                  <a:gd name="T18" fmla="*/ 332 w 598"/>
                  <a:gd name="T19" fmla="*/ 47 h 284"/>
                  <a:gd name="T20" fmla="*/ 364 w 598"/>
                  <a:gd name="T21" fmla="*/ 57 h 284"/>
                  <a:gd name="T22" fmla="*/ 402 w 598"/>
                  <a:gd name="T23" fmla="*/ 71 h 284"/>
                  <a:gd name="T24" fmla="*/ 430 w 598"/>
                  <a:gd name="T25" fmla="*/ 81 h 284"/>
                  <a:gd name="T26" fmla="*/ 462 w 598"/>
                  <a:gd name="T27" fmla="*/ 95 h 284"/>
                  <a:gd name="T28" fmla="*/ 495 w 598"/>
                  <a:gd name="T29" fmla="*/ 109 h 284"/>
                  <a:gd name="T30" fmla="*/ 528 w 598"/>
                  <a:gd name="T31" fmla="*/ 123 h 284"/>
                  <a:gd name="T32" fmla="*/ 555 w 598"/>
                  <a:gd name="T33" fmla="*/ 142 h 284"/>
                  <a:gd name="T34" fmla="*/ 587 w 598"/>
                  <a:gd name="T35" fmla="*/ 161 h 284"/>
                  <a:gd name="T36" fmla="*/ 506 w 598"/>
                  <a:gd name="T37" fmla="*/ 284 h 284"/>
                  <a:gd name="T38" fmla="*/ 479 w 598"/>
                  <a:gd name="T39" fmla="*/ 270 h 284"/>
                  <a:gd name="T40" fmla="*/ 457 w 598"/>
                  <a:gd name="T41" fmla="*/ 256 h 284"/>
                  <a:gd name="T42" fmla="*/ 430 w 598"/>
                  <a:gd name="T43" fmla="*/ 242 h 284"/>
                  <a:gd name="T44" fmla="*/ 402 w 598"/>
                  <a:gd name="T45" fmla="*/ 228 h 284"/>
                  <a:gd name="T46" fmla="*/ 375 w 598"/>
                  <a:gd name="T47" fmla="*/ 218 h 284"/>
                  <a:gd name="T48" fmla="*/ 348 w 598"/>
                  <a:gd name="T49" fmla="*/ 204 h 284"/>
                  <a:gd name="T50" fmla="*/ 321 w 598"/>
                  <a:gd name="T51" fmla="*/ 194 h 284"/>
                  <a:gd name="T52" fmla="*/ 294 w 598"/>
                  <a:gd name="T53" fmla="*/ 185 h 284"/>
                  <a:gd name="T54" fmla="*/ 266 w 598"/>
                  <a:gd name="T55" fmla="*/ 175 h 284"/>
                  <a:gd name="T56" fmla="*/ 239 w 598"/>
                  <a:gd name="T57" fmla="*/ 171 h 284"/>
                  <a:gd name="T58" fmla="*/ 206 w 598"/>
                  <a:gd name="T59" fmla="*/ 161 h 284"/>
                  <a:gd name="T60" fmla="*/ 179 w 598"/>
                  <a:gd name="T61" fmla="*/ 156 h 284"/>
                  <a:gd name="T62" fmla="*/ 152 w 598"/>
                  <a:gd name="T63" fmla="*/ 152 h 284"/>
                  <a:gd name="T64" fmla="*/ 119 w 598"/>
                  <a:gd name="T65" fmla="*/ 147 h 284"/>
                  <a:gd name="T66" fmla="*/ 92 w 598"/>
                  <a:gd name="T67" fmla="*/ 147 h 284"/>
                  <a:gd name="T68" fmla="*/ 59 w 598"/>
                  <a:gd name="T69" fmla="*/ 142 h 284"/>
                  <a:gd name="T70" fmla="*/ 32 w 598"/>
                  <a:gd name="T71" fmla="*/ 142 h 284"/>
                  <a:gd name="T72" fmla="*/ 0 w 598"/>
                  <a:gd name="T73" fmla="*/ 142 h 2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598" h="284">
                    <a:moveTo>
                      <a:pt x="0" y="0"/>
                    </a:moveTo>
                    <a:lnTo>
                      <a:pt x="21" y="0"/>
                    </a:lnTo>
                    <a:lnTo>
                      <a:pt x="38" y="0"/>
                    </a:lnTo>
                    <a:lnTo>
                      <a:pt x="54" y="0"/>
                    </a:lnTo>
                    <a:lnTo>
                      <a:pt x="70" y="0"/>
                    </a:lnTo>
                    <a:lnTo>
                      <a:pt x="92" y="0"/>
                    </a:lnTo>
                    <a:lnTo>
                      <a:pt x="108" y="5"/>
                    </a:lnTo>
                    <a:lnTo>
                      <a:pt x="125" y="5"/>
                    </a:lnTo>
                    <a:lnTo>
                      <a:pt x="141" y="9"/>
                    </a:lnTo>
                    <a:lnTo>
                      <a:pt x="163" y="9"/>
                    </a:lnTo>
                    <a:lnTo>
                      <a:pt x="179" y="14"/>
                    </a:lnTo>
                    <a:lnTo>
                      <a:pt x="196" y="14"/>
                    </a:lnTo>
                    <a:lnTo>
                      <a:pt x="212" y="19"/>
                    </a:lnTo>
                    <a:lnTo>
                      <a:pt x="228" y="24"/>
                    </a:lnTo>
                    <a:lnTo>
                      <a:pt x="250" y="24"/>
                    </a:lnTo>
                    <a:lnTo>
                      <a:pt x="266" y="28"/>
                    </a:lnTo>
                    <a:lnTo>
                      <a:pt x="283" y="33"/>
                    </a:lnTo>
                    <a:lnTo>
                      <a:pt x="299" y="38"/>
                    </a:lnTo>
                    <a:lnTo>
                      <a:pt x="315" y="43"/>
                    </a:lnTo>
                    <a:lnTo>
                      <a:pt x="332" y="47"/>
                    </a:lnTo>
                    <a:lnTo>
                      <a:pt x="348" y="52"/>
                    </a:lnTo>
                    <a:lnTo>
                      <a:pt x="364" y="57"/>
                    </a:lnTo>
                    <a:lnTo>
                      <a:pt x="381" y="62"/>
                    </a:lnTo>
                    <a:lnTo>
                      <a:pt x="402" y="71"/>
                    </a:lnTo>
                    <a:lnTo>
                      <a:pt x="419" y="76"/>
                    </a:lnTo>
                    <a:lnTo>
                      <a:pt x="430" y="81"/>
                    </a:lnTo>
                    <a:lnTo>
                      <a:pt x="446" y="90"/>
                    </a:lnTo>
                    <a:lnTo>
                      <a:pt x="462" y="95"/>
                    </a:lnTo>
                    <a:lnTo>
                      <a:pt x="479" y="104"/>
                    </a:lnTo>
                    <a:lnTo>
                      <a:pt x="495" y="109"/>
                    </a:lnTo>
                    <a:lnTo>
                      <a:pt x="511" y="118"/>
                    </a:lnTo>
                    <a:lnTo>
                      <a:pt x="528" y="123"/>
                    </a:lnTo>
                    <a:lnTo>
                      <a:pt x="544" y="133"/>
                    </a:lnTo>
                    <a:lnTo>
                      <a:pt x="555" y="142"/>
                    </a:lnTo>
                    <a:lnTo>
                      <a:pt x="571" y="152"/>
                    </a:lnTo>
                    <a:lnTo>
                      <a:pt x="587" y="161"/>
                    </a:lnTo>
                    <a:lnTo>
                      <a:pt x="598" y="166"/>
                    </a:lnTo>
                    <a:lnTo>
                      <a:pt x="506" y="284"/>
                    </a:lnTo>
                    <a:lnTo>
                      <a:pt x="495" y="275"/>
                    </a:lnTo>
                    <a:lnTo>
                      <a:pt x="479" y="270"/>
                    </a:lnTo>
                    <a:lnTo>
                      <a:pt x="468" y="261"/>
                    </a:lnTo>
                    <a:lnTo>
                      <a:pt x="457" y="256"/>
                    </a:lnTo>
                    <a:lnTo>
                      <a:pt x="440" y="246"/>
                    </a:lnTo>
                    <a:lnTo>
                      <a:pt x="430" y="242"/>
                    </a:lnTo>
                    <a:lnTo>
                      <a:pt x="419" y="232"/>
                    </a:lnTo>
                    <a:lnTo>
                      <a:pt x="402" y="228"/>
                    </a:lnTo>
                    <a:lnTo>
                      <a:pt x="391" y="223"/>
                    </a:lnTo>
                    <a:lnTo>
                      <a:pt x="375" y="218"/>
                    </a:lnTo>
                    <a:lnTo>
                      <a:pt x="364" y="209"/>
                    </a:lnTo>
                    <a:lnTo>
                      <a:pt x="348" y="204"/>
                    </a:lnTo>
                    <a:lnTo>
                      <a:pt x="337" y="199"/>
                    </a:lnTo>
                    <a:lnTo>
                      <a:pt x="321" y="194"/>
                    </a:lnTo>
                    <a:lnTo>
                      <a:pt x="310" y="190"/>
                    </a:lnTo>
                    <a:lnTo>
                      <a:pt x="294" y="185"/>
                    </a:lnTo>
                    <a:lnTo>
                      <a:pt x="283" y="180"/>
                    </a:lnTo>
                    <a:lnTo>
                      <a:pt x="266" y="175"/>
                    </a:lnTo>
                    <a:lnTo>
                      <a:pt x="250" y="175"/>
                    </a:lnTo>
                    <a:lnTo>
                      <a:pt x="239" y="171"/>
                    </a:lnTo>
                    <a:lnTo>
                      <a:pt x="223" y="166"/>
                    </a:lnTo>
                    <a:lnTo>
                      <a:pt x="206" y="161"/>
                    </a:lnTo>
                    <a:lnTo>
                      <a:pt x="196" y="161"/>
                    </a:lnTo>
                    <a:lnTo>
                      <a:pt x="179" y="156"/>
                    </a:lnTo>
                    <a:lnTo>
                      <a:pt x="163" y="156"/>
                    </a:lnTo>
                    <a:lnTo>
                      <a:pt x="152" y="152"/>
                    </a:lnTo>
                    <a:lnTo>
                      <a:pt x="136" y="152"/>
                    </a:lnTo>
                    <a:lnTo>
                      <a:pt x="119" y="147"/>
                    </a:lnTo>
                    <a:lnTo>
                      <a:pt x="103" y="147"/>
                    </a:lnTo>
                    <a:lnTo>
                      <a:pt x="92" y="147"/>
                    </a:lnTo>
                    <a:lnTo>
                      <a:pt x="76" y="142"/>
                    </a:lnTo>
                    <a:lnTo>
                      <a:pt x="59" y="142"/>
                    </a:lnTo>
                    <a:lnTo>
                      <a:pt x="43" y="142"/>
                    </a:lnTo>
                    <a:lnTo>
                      <a:pt x="32" y="142"/>
                    </a:lnTo>
                    <a:lnTo>
                      <a:pt x="16" y="142"/>
                    </a:lnTo>
                    <a:lnTo>
                      <a:pt x="0" y="14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25" name="Freeform 8"/>
              <p:cNvSpPr>
                <a:spLocks/>
              </p:cNvSpPr>
              <p:nvPr/>
            </p:nvSpPr>
            <p:spPr bwMode="auto">
              <a:xfrm>
                <a:off x="3423" y="1374"/>
                <a:ext cx="468" cy="488"/>
              </a:xfrm>
              <a:custGeom>
                <a:avLst/>
                <a:gdLst>
                  <a:gd name="T0" fmla="*/ 109 w 468"/>
                  <a:gd name="T1" fmla="*/ 9 h 488"/>
                  <a:gd name="T2" fmla="*/ 136 w 468"/>
                  <a:gd name="T3" fmla="*/ 28 h 488"/>
                  <a:gd name="T4" fmla="*/ 163 w 468"/>
                  <a:gd name="T5" fmla="*/ 52 h 488"/>
                  <a:gd name="T6" fmla="*/ 190 w 468"/>
                  <a:gd name="T7" fmla="*/ 71 h 488"/>
                  <a:gd name="T8" fmla="*/ 217 w 468"/>
                  <a:gd name="T9" fmla="*/ 95 h 488"/>
                  <a:gd name="T10" fmla="*/ 239 w 468"/>
                  <a:gd name="T11" fmla="*/ 114 h 488"/>
                  <a:gd name="T12" fmla="*/ 266 w 468"/>
                  <a:gd name="T13" fmla="*/ 137 h 488"/>
                  <a:gd name="T14" fmla="*/ 288 w 468"/>
                  <a:gd name="T15" fmla="*/ 161 h 488"/>
                  <a:gd name="T16" fmla="*/ 310 w 468"/>
                  <a:gd name="T17" fmla="*/ 185 h 488"/>
                  <a:gd name="T18" fmla="*/ 332 w 468"/>
                  <a:gd name="T19" fmla="*/ 208 h 488"/>
                  <a:gd name="T20" fmla="*/ 353 w 468"/>
                  <a:gd name="T21" fmla="*/ 237 h 488"/>
                  <a:gd name="T22" fmla="*/ 370 w 468"/>
                  <a:gd name="T23" fmla="*/ 261 h 488"/>
                  <a:gd name="T24" fmla="*/ 386 w 468"/>
                  <a:gd name="T25" fmla="*/ 289 h 488"/>
                  <a:gd name="T26" fmla="*/ 402 w 468"/>
                  <a:gd name="T27" fmla="*/ 317 h 488"/>
                  <a:gd name="T28" fmla="*/ 419 w 468"/>
                  <a:gd name="T29" fmla="*/ 346 h 488"/>
                  <a:gd name="T30" fmla="*/ 435 w 468"/>
                  <a:gd name="T31" fmla="*/ 374 h 488"/>
                  <a:gd name="T32" fmla="*/ 446 w 468"/>
                  <a:gd name="T33" fmla="*/ 403 h 488"/>
                  <a:gd name="T34" fmla="*/ 462 w 468"/>
                  <a:gd name="T35" fmla="*/ 431 h 488"/>
                  <a:gd name="T36" fmla="*/ 310 w 468"/>
                  <a:gd name="T37" fmla="*/ 488 h 488"/>
                  <a:gd name="T38" fmla="*/ 299 w 468"/>
                  <a:gd name="T39" fmla="*/ 464 h 488"/>
                  <a:gd name="T40" fmla="*/ 288 w 468"/>
                  <a:gd name="T41" fmla="*/ 441 h 488"/>
                  <a:gd name="T42" fmla="*/ 277 w 468"/>
                  <a:gd name="T43" fmla="*/ 417 h 488"/>
                  <a:gd name="T44" fmla="*/ 266 w 468"/>
                  <a:gd name="T45" fmla="*/ 393 h 488"/>
                  <a:gd name="T46" fmla="*/ 250 w 468"/>
                  <a:gd name="T47" fmla="*/ 370 h 488"/>
                  <a:gd name="T48" fmla="*/ 239 w 468"/>
                  <a:gd name="T49" fmla="*/ 346 h 488"/>
                  <a:gd name="T50" fmla="*/ 223 w 468"/>
                  <a:gd name="T51" fmla="*/ 327 h 488"/>
                  <a:gd name="T52" fmla="*/ 207 w 468"/>
                  <a:gd name="T53" fmla="*/ 303 h 488"/>
                  <a:gd name="T54" fmla="*/ 190 w 468"/>
                  <a:gd name="T55" fmla="*/ 280 h 488"/>
                  <a:gd name="T56" fmla="*/ 168 w 468"/>
                  <a:gd name="T57" fmla="*/ 261 h 488"/>
                  <a:gd name="T58" fmla="*/ 152 w 468"/>
                  <a:gd name="T59" fmla="*/ 242 h 488"/>
                  <a:gd name="T60" fmla="*/ 130 w 468"/>
                  <a:gd name="T61" fmla="*/ 223 h 488"/>
                  <a:gd name="T62" fmla="*/ 114 w 468"/>
                  <a:gd name="T63" fmla="*/ 204 h 488"/>
                  <a:gd name="T64" fmla="*/ 92 w 468"/>
                  <a:gd name="T65" fmla="*/ 185 h 488"/>
                  <a:gd name="T66" fmla="*/ 70 w 468"/>
                  <a:gd name="T67" fmla="*/ 166 h 488"/>
                  <a:gd name="T68" fmla="*/ 43 w 468"/>
                  <a:gd name="T69" fmla="*/ 147 h 488"/>
                  <a:gd name="T70" fmla="*/ 22 w 468"/>
                  <a:gd name="T71" fmla="*/ 133 h 488"/>
                  <a:gd name="T72" fmla="*/ 0 w 468"/>
                  <a:gd name="T73" fmla="*/ 118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468" h="488">
                    <a:moveTo>
                      <a:pt x="92" y="0"/>
                    </a:moveTo>
                    <a:lnTo>
                      <a:pt x="109" y="9"/>
                    </a:lnTo>
                    <a:lnTo>
                      <a:pt x="125" y="19"/>
                    </a:lnTo>
                    <a:lnTo>
                      <a:pt x="136" y="28"/>
                    </a:lnTo>
                    <a:lnTo>
                      <a:pt x="152" y="38"/>
                    </a:lnTo>
                    <a:lnTo>
                      <a:pt x="163" y="52"/>
                    </a:lnTo>
                    <a:lnTo>
                      <a:pt x="179" y="62"/>
                    </a:lnTo>
                    <a:lnTo>
                      <a:pt x="190" y="71"/>
                    </a:lnTo>
                    <a:lnTo>
                      <a:pt x="201" y="80"/>
                    </a:lnTo>
                    <a:lnTo>
                      <a:pt x="217" y="95"/>
                    </a:lnTo>
                    <a:lnTo>
                      <a:pt x="228" y="104"/>
                    </a:lnTo>
                    <a:lnTo>
                      <a:pt x="239" y="114"/>
                    </a:lnTo>
                    <a:lnTo>
                      <a:pt x="256" y="128"/>
                    </a:lnTo>
                    <a:lnTo>
                      <a:pt x="266" y="137"/>
                    </a:lnTo>
                    <a:lnTo>
                      <a:pt x="277" y="152"/>
                    </a:lnTo>
                    <a:lnTo>
                      <a:pt x="288" y="161"/>
                    </a:lnTo>
                    <a:lnTo>
                      <a:pt x="299" y="175"/>
                    </a:lnTo>
                    <a:lnTo>
                      <a:pt x="310" y="185"/>
                    </a:lnTo>
                    <a:lnTo>
                      <a:pt x="321" y="199"/>
                    </a:lnTo>
                    <a:lnTo>
                      <a:pt x="332" y="208"/>
                    </a:lnTo>
                    <a:lnTo>
                      <a:pt x="343" y="223"/>
                    </a:lnTo>
                    <a:lnTo>
                      <a:pt x="353" y="237"/>
                    </a:lnTo>
                    <a:lnTo>
                      <a:pt x="359" y="251"/>
                    </a:lnTo>
                    <a:lnTo>
                      <a:pt x="370" y="261"/>
                    </a:lnTo>
                    <a:lnTo>
                      <a:pt x="381" y="275"/>
                    </a:lnTo>
                    <a:lnTo>
                      <a:pt x="386" y="289"/>
                    </a:lnTo>
                    <a:lnTo>
                      <a:pt x="397" y="303"/>
                    </a:lnTo>
                    <a:lnTo>
                      <a:pt x="402" y="317"/>
                    </a:lnTo>
                    <a:lnTo>
                      <a:pt x="413" y="332"/>
                    </a:lnTo>
                    <a:lnTo>
                      <a:pt x="419" y="346"/>
                    </a:lnTo>
                    <a:lnTo>
                      <a:pt x="430" y="360"/>
                    </a:lnTo>
                    <a:lnTo>
                      <a:pt x="435" y="374"/>
                    </a:lnTo>
                    <a:lnTo>
                      <a:pt x="441" y="389"/>
                    </a:lnTo>
                    <a:lnTo>
                      <a:pt x="446" y="403"/>
                    </a:lnTo>
                    <a:lnTo>
                      <a:pt x="451" y="417"/>
                    </a:lnTo>
                    <a:lnTo>
                      <a:pt x="462" y="431"/>
                    </a:lnTo>
                    <a:lnTo>
                      <a:pt x="468" y="445"/>
                    </a:lnTo>
                    <a:lnTo>
                      <a:pt x="310" y="488"/>
                    </a:lnTo>
                    <a:lnTo>
                      <a:pt x="305" y="479"/>
                    </a:lnTo>
                    <a:lnTo>
                      <a:pt x="299" y="464"/>
                    </a:lnTo>
                    <a:lnTo>
                      <a:pt x="294" y="450"/>
                    </a:lnTo>
                    <a:lnTo>
                      <a:pt x="288" y="441"/>
                    </a:lnTo>
                    <a:lnTo>
                      <a:pt x="283" y="426"/>
                    </a:lnTo>
                    <a:lnTo>
                      <a:pt x="277" y="417"/>
                    </a:lnTo>
                    <a:lnTo>
                      <a:pt x="272" y="403"/>
                    </a:lnTo>
                    <a:lnTo>
                      <a:pt x="266" y="393"/>
                    </a:lnTo>
                    <a:lnTo>
                      <a:pt x="261" y="379"/>
                    </a:lnTo>
                    <a:lnTo>
                      <a:pt x="250" y="370"/>
                    </a:lnTo>
                    <a:lnTo>
                      <a:pt x="245" y="360"/>
                    </a:lnTo>
                    <a:lnTo>
                      <a:pt x="239" y="346"/>
                    </a:lnTo>
                    <a:lnTo>
                      <a:pt x="228" y="336"/>
                    </a:lnTo>
                    <a:lnTo>
                      <a:pt x="223" y="327"/>
                    </a:lnTo>
                    <a:lnTo>
                      <a:pt x="212" y="313"/>
                    </a:lnTo>
                    <a:lnTo>
                      <a:pt x="207" y="303"/>
                    </a:lnTo>
                    <a:lnTo>
                      <a:pt x="196" y="294"/>
                    </a:lnTo>
                    <a:lnTo>
                      <a:pt x="190" y="280"/>
                    </a:lnTo>
                    <a:lnTo>
                      <a:pt x="179" y="270"/>
                    </a:lnTo>
                    <a:lnTo>
                      <a:pt x="168" y="261"/>
                    </a:lnTo>
                    <a:lnTo>
                      <a:pt x="163" y="251"/>
                    </a:lnTo>
                    <a:lnTo>
                      <a:pt x="152" y="242"/>
                    </a:lnTo>
                    <a:lnTo>
                      <a:pt x="141" y="232"/>
                    </a:lnTo>
                    <a:lnTo>
                      <a:pt x="130" y="223"/>
                    </a:lnTo>
                    <a:lnTo>
                      <a:pt x="119" y="213"/>
                    </a:lnTo>
                    <a:lnTo>
                      <a:pt x="114" y="204"/>
                    </a:lnTo>
                    <a:lnTo>
                      <a:pt x="103" y="194"/>
                    </a:lnTo>
                    <a:lnTo>
                      <a:pt x="92" y="185"/>
                    </a:lnTo>
                    <a:lnTo>
                      <a:pt x="81" y="175"/>
                    </a:lnTo>
                    <a:lnTo>
                      <a:pt x="70" y="166"/>
                    </a:lnTo>
                    <a:lnTo>
                      <a:pt x="60" y="156"/>
                    </a:lnTo>
                    <a:lnTo>
                      <a:pt x="43" y="147"/>
                    </a:lnTo>
                    <a:lnTo>
                      <a:pt x="32" y="142"/>
                    </a:lnTo>
                    <a:lnTo>
                      <a:pt x="22" y="133"/>
                    </a:lnTo>
                    <a:lnTo>
                      <a:pt x="11" y="123"/>
                    </a:lnTo>
                    <a:lnTo>
                      <a:pt x="0" y="118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26" name="Freeform 9"/>
              <p:cNvSpPr>
                <a:spLocks/>
              </p:cNvSpPr>
              <p:nvPr/>
            </p:nvSpPr>
            <p:spPr bwMode="auto">
              <a:xfrm>
                <a:off x="3733" y="1819"/>
                <a:ext cx="207" cy="550"/>
              </a:xfrm>
              <a:custGeom>
                <a:avLst/>
                <a:gdLst>
                  <a:gd name="T0" fmla="*/ 163 w 207"/>
                  <a:gd name="T1" fmla="*/ 15 h 550"/>
                  <a:gd name="T2" fmla="*/ 169 w 207"/>
                  <a:gd name="T3" fmla="*/ 43 h 550"/>
                  <a:gd name="T4" fmla="*/ 180 w 207"/>
                  <a:gd name="T5" fmla="*/ 76 h 550"/>
                  <a:gd name="T6" fmla="*/ 185 w 207"/>
                  <a:gd name="T7" fmla="*/ 105 h 550"/>
                  <a:gd name="T8" fmla="*/ 190 w 207"/>
                  <a:gd name="T9" fmla="*/ 133 h 550"/>
                  <a:gd name="T10" fmla="*/ 196 w 207"/>
                  <a:gd name="T11" fmla="*/ 166 h 550"/>
                  <a:gd name="T12" fmla="*/ 201 w 207"/>
                  <a:gd name="T13" fmla="*/ 195 h 550"/>
                  <a:gd name="T14" fmla="*/ 201 w 207"/>
                  <a:gd name="T15" fmla="*/ 228 h 550"/>
                  <a:gd name="T16" fmla="*/ 207 w 207"/>
                  <a:gd name="T17" fmla="*/ 256 h 550"/>
                  <a:gd name="T18" fmla="*/ 207 w 207"/>
                  <a:gd name="T19" fmla="*/ 290 h 550"/>
                  <a:gd name="T20" fmla="*/ 201 w 207"/>
                  <a:gd name="T21" fmla="*/ 323 h 550"/>
                  <a:gd name="T22" fmla="*/ 201 w 207"/>
                  <a:gd name="T23" fmla="*/ 351 h 550"/>
                  <a:gd name="T24" fmla="*/ 196 w 207"/>
                  <a:gd name="T25" fmla="*/ 384 h 550"/>
                  <a:gd name="T26" fmla="*/ 190 w 207"/>
                  <a:gd name="T27" fmla="*/ 413 h 550"/>
                  <a:gd name="T28" fmla="*/ 185 w 207"/>
                  <a:gd name="T29" fmla="*/ 441 h 550"/>
                  <a:gd name="T30" fmla="*/ 180 w 207"/>
                  <a:gd name="T31" fmla="*/ 474 h 550"/>
                  <a:gd name="T32" fmla="*/ 169 w 207"/>
                  <a:gd name="T33" fmla="*/ 503 h 550"/>
                  <a:gd name="T34" fmla="*/ 163 w 207"/>
                  <a:gd name="T35" fmla="*/ 531 h 550"/>
                  <a:gd name="T36" fmla="*/ 0 w 207"/>
                  <a:gd name="T37" fmla="*/ 503 h 550"/>
                  <a:gd name="T38" fmla="*/ 11 w 207"/>
                  <a:gd name="T39" fmla="*/ 479 h 550"/>
                  <a:gd name="T40" fmla="*/ 16 w 207"/>
                  <a:gd name="T41" fmla="*/ 455 h 550"/>
                  <a:gd name="T42" fmla="*/ 22 w 207"/>
                  <a:gd name="T43" fmla="*/ 427 h 550"/>
                  <a:gd name="T44" fmla="*/ 27 w 207"/>
                  <a:gd name="T45" fmla="*/ 403 h 550"/>
                  <a:gd name="T46" fmla="*/ 33 w 207"/>
                  <a:gd name="T47" fmla="*/ 380 h 550"/>
                  <a:gd name="T48" fmla="*/ 38 w 207"/>
                  <a:gd name="T49" fmla="*/ 351 h 550"/>
                  <a:gd name="T50" fmla="*/ 38 w 207"/>
                  <a:gd name="T51" fmla="*/ 328 h 550"/>
                  <a:gd name="T52" fmla="*/ 43 w 207"/>
                  <a:gd name="T53" fmla="*/ 299 h 550"/>
                  <a:gd name="T54" fmla="*/ 43 w 207"/>
                  <a:gd name="T55" fmla="*/ 275 h 550"/>
                  <a:gd name="T56" fmla="*/ 43 w 207"/>
                  <a:gd name="T57" fmla="*/ 247 h 550"/>
                  <a:gd name="T58" fmla="*/ 38 w 207"/>
                  <a:gd name="T59" fmla="*/ 223 h 550"/>
                  <a:gd name="T60" fmla="*/ 38 w 207"/>
                  <a:gd name="T61" fmla="*/ 195 h 550"/>
                  <a:gd name="T62" fmla="*/ 33 w 207"/>
                  <a:gd name="T63" fmla="*/ 171 h 550"/>
                  <a:gd name="T64" fmla="*/ 27 w 207"/>
                  <a:gd name="T65" fmla="*/ 143 h 550"/>
                  <a:gd name="T66" fmla="*/ 22 w 207"/>
                  <a:gd name="T67" fmla="*/ 119 h 550"/>
                  <a:gd name="T68" fmla="*/ 16 w 207"/>
                  <a:gd name="T69" fmla="*/ 95 h 550"/>
                  <a:gd name="T70" fmla="*/ 11 w 207"/>
                  <a:gd name="T71" fmla="*/ 67 h 550"/>
                  <a:gd name="T72" fmla="*/ 0 w 207"/>
                  <a:gd name="T73" fmla="*/ 43 h 5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207" h="550">
                    <a:moveTo>
                      <a:pt x="158" y="0"/>
                    </a:moveTo>
                    <a:lnTo>
                      <a:pt x="163" y="15"/>
                    </a:lnTo>
                    <a:lnTo>
                      <a:pt x="163" y="29"/>
                    </a:lnTo>
                    <a:lnTo>
                      <a:pt x="169" y="43"/>
                    </a:lnTo>
                    <a:lnTo>
                      <a:pt x="174" y="62"/>
                    </a:lnTo>
                    <a:lnTo>
                      <a:pt x="180" y="76"/>
                    </a:lnTo>
                    <a:lnTo>
                      <a:pt x="185" y="91"/>
                    </a:lnTo>
                    <a:lnTo>
                      <a:pt x="185" y="105"/>
                    </a:lnTo>
                    <a:lnTo>
                      <a:pt x="190" y="119"/>
                    </a:lnTo>
                    <a:lnTo>
                      <a:pt x="190" y="133"/>
                    </a:lnTo>
                    <a:lnTo>
                      <a:pt x="196" y="152"/>
                    </a:lnTo>
                    <a:lnTo>
                      <a:pt x="196" y="166"/>
                    </a:lnTo>
                    <a:lnTo>
                      <a:pt x="201" y="181"/>
                    </a:lnTo>
                    <a:lnTo>
                      <a:pt x="201" y="195"/>
                    </a:lnTo>
                    <a:lnTo>
                      <a:pt x="201" y="214"/>
                    </a:lnTo>
                    <a:lnTo>
                      <a:pt x="201" y="228"/>
                    </a:lnTo>
                    <a:lnTo>
                      <a:pt x="207" y="242"/>
                    </a:lnTo>
                    <a:lnTo>
                      <a:pt x="207" y="256"/>
                    </a:lnTo>
                    <a:lnTo>
                      <a:pt x="207" y="275"/>
                    </a:lnTo>
                    <a:lnTo>
                      <a:pt x="207" y="290"/>
                    </a:lnTo>
                    <a:lnTo>
                      <a:pt x="207" y="304"/>
                    </a:lnTo>
                    <a:lnTo>
                      <a:pt x="201" y="323"/>
                    </a:lnTo>
                    <a:lnTo>
                      <a:pt x="201" y="337"/>
                    </a:lnTo>
                    <a:lnTo>
                      <a:pt x="201" y="351"/>
                    </a:lnTo>
                    <a:lnTo>
                      <a:pt x="201" y="365"/>
                    </a:lnTo>
                    <a:lnTo>
                      <a:pt x="196" y="384"/>
                    </a:lnTo>
                    <a:lnTo>
                      <a:pt x="196" y="399"/>
                    </a:lnTo>
                    <a:lnTo>
                      <a:pt x="190" y="413"/>
                    </a:lnTo>
                    <a:lnTo>
                      <a:pt x="190" y="427"/>
                    </a:lnTo>
                    <a:lnTo>
                      <a:pt x="185" y="441"/>
                    </a:lnTo>
                    <a:lnTo>
                      <a:pt x="185" y="460"/>
                    </a:lnTo>
                    <a:lnTo>
                      <a:pt x="180" y="474"/>
                    </a:lnTo>
                    <a:lnTo>
                      <a:pt x="174" y="489"/>
                    </a:lnTo>
                    <a:lnTo>
                      <a:pt x="169" y="503"/>
                    </a:lnTo>
                    <a:lnTo>
                      <a:pt x="163" y="517"/>
                    </a:lnTo>
                    <a:lnTo>
                      <a:pt x="163" y="531"/>
                    </a:lnTo>
                    <a:lnTo>
                      <a:pt x="158" y="550"/>
                    </a:lnTo>
                    <a:lnTo>
                      <a:pt x="0" y="503"/>
                    </a:lnTo>
                    <a:lnTo>
                      <a:pt x="5" y="493"/>
                    </a:lnTo>
                    <a:lnTo>
                      <a:pt x="11" y="479"/>
                    </a:lnTo>
                    <a:lnTo>
                      <a:pt x="11" y="465"/>
                    </a:lnTo>
                    <a:lnTo>
                      <a:pt x="16" y="455"/>
                    </a:lnTo>
                    <a:lnTo>
                      <a:pt x="22" y="441"/>
                    </a:lnTo>
                    <a:lnTo>
                      <a:pt x="22" y="427"/>
                    </a:lnTo>
                    <a:lnTo>
                      <a:pt x="27" y="418"/>
                    </a:lnTo>
                    <a:lnTo>
                      <a:pt x="27" y="403"/>
                    </a:lnTo>
                    <a:lnTo>
                      <a:pt x="33" y="389"/>
                    </a:lnTo>
                    <a:lnTo>
                      <a:pt x="33" y="380"/>
                    </a:lnTo>
                    <a:lnTo>
                      <a:pt x="38" y="365"/>
                    </a:lnTo>
                    <a:lnTo>
                      <a:pt x="38" y="351"/>
                    </a:lnTo>
                    <a:lnTo>
                      <a:pt x="38" y="337"/>
                    </a:lnTo>
                    <a:lnTo>
                      <a:pt x="38" y="328"/>
                    </a:lnTo>
                    <a:lnTo>
                      <a:pt x="43" y="313"/>
                    </a:lnTo>
                    <a:lnTo>
                      <a:pt x="43" y="299"/>
                    </a:lnTo>
                    <a:lnTo>
                      <a:pt x="43" y="285"/>
                    </a:lnTo>
                    <a:lnTo>
                      <a:pt x="43" y="275"/>
                    </a:lnTo>
                    <a:lnTo>
                      <a:pt x="43" y="261"/>
                    </a:lnTo>
                    <a:lnTo>
                      <a:pt x="43" y="247"/>
                    </a:lnTo>
                    <a:lnTo>
                      <a:pt x="43" y="237"/>
                    </a:lnTo>
                    <a:lnTo>
                      <a:pt x="38" y="223"/>
                    </a:lnTo>
                    <a:lnTo>
                      <a:pt x="38" y="209"/>
                    </a:lnTo>
                    <a:lnTo>
                      <a:pt x="38" y="195"/>
                    </a:lnTo>
                    <a:lnTo>
                      <a:pt x="38" y="185"/>
                    </a:lnTo>
                    <a:lnTo>
                      <a:pt x="33" y="171"/>
                    </a:lnTo>
                    <a:lnTo>
                      <a:pt x="33" y="157"/>
                    </a:lnTo>
                    <a:lnTo>
                      <a:pt x="27" y="143"/>
                    </a:lnTo>
                    <a:lnTo>
                      <a:pt x="27" y="133"/>
                    </a:lnTo>
                    <a:lnTo>
                      <a:pt x="22" y="119"/>
                    </a:lnTo>
                    <a:lnTo>
                      <a:pt x="22" y="105"/>
                    </a:lnTo>
                    <a:lnTo>
                      <a:pt x="16" y="95"/>
                    </a:lnTo>
                    <a:lnTo>
                      <a:pt x="11" y="81"/>
                    </a:lnTo>
                    <a:lnTo>
                      <a:pt x="11" y="67"/>
                    </a:lnTo>
                    <a:lnTo>
                      <a:pt x="5" y="57"/>
                    </a:lnTo>
                    <a:lnTo>
                      <a:pt x="0" y="43"/>
                    </a:lnTo>
                    <a:lnTo>
                      <a:pt x="158" y="0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27" name="Freeform 10"/>
              <p:cNvSpPr>
                <a:spLocks/>
              </p:cNvSpPr>
              <p:nvPr/>
            </p:nvSpPr>
            <p:spPr bwMode="auto">
              <a:xfrm>
                <a:off x="3423" y="2322"/>
                <a:ext cx="468" cy="488"/>
              </a:xfrm>
              <a:custGeom>
                <a:avLst/>
                <a:gdLst>
                  <a:gd name="T0" fmla="*/ 462 w 468"/>
                  <a:gd name="T1" fmla="*/ 62 h 488"/>
                  <a:gd name="T2" fmla="*/ 446 w 468"/>
                  <a:gd name="T3" fmla="*/ 90 h 488"/>
                  <a:gd name="T4" fmla="*/ 435 w 468"/>
                  <a:gd name="T5" fmla="*/ 118 h 488"/>
                  <a:gd name="T6" fmla="*/ 419 w 468"/>
                  <a:gd name="T7" fmla="*/ 147 h 488"/>
                  <a:gd name="T8" fmla="*/ 402 w 468"/>
                  <a:gd name="T9" fmla="*/ 175 h 488"/>
                  <a:gd name="T10" fmla="*/ 386 w 468"/>
                  <a:gd name="T11" fmla="*/ 199 h 488"/>
                  <a:gd name="T12" fmla="*/ 370 w 468"/>
                  <a:gd name="T13" fmla="*/ 227 h 488"/>
                  <a:gd name="T14" fmla="*/ 353 w 468"/>
                  <a:gd name="T15" fmla="*/ 256 h 488"/>
                  <a:gd name="T16" fmla="*/ 332 w 468"/>
                  <a:gd name="T17" fmla="*/ 280 h 488"/>
                  <a:gd name="T18" fmla="*/ 310 w 468"/>
                  <a:gd name="T19" fmla="*/ 303 h 488"/>
                  <a:gd name="T20" fmla="*/ 288 w 468"/>
                  <a:gd name="T21" fmla="*/ 327 h 488"/>
                  <a:gd name="T22" fmla="*/ 266 w 468"/>
                  <a:gd name="T23" fmla="*/ 351 h 488"/>
                  <a:gd name="T24" fmla="*/ 239 w 468"/>
                  <a:gd name="T25" fmla="*/ 374 h 488"/>
                  <a:gd name="T26" fmla="*/ 217 w 468"/>
                  <a:gd name="T27" fmla="*/ 398 h 488"/>
                  <a:gd name="T28" fmla="*/ 190 w 468"/>
                  <a:gd name="T29" fmla="*/ 422 h 488"/>
                  <a:gd name="T30" fmla="*/ 163 w 468"/>
                  <a:gd name="T31" fmla="*/ 441 h 488"/>
                  <a:gd name="T32" fmla="*/ 136 w 468"/>
                  <a:gd name="T33" fmla="*/ 460 h 488"/>
                  <a:gd name="T34" fmla="*/ 109 w 468"/>
                  <a:gd name="T35" fmla="*/ 479 h 488"/>
                  <a:gd name="T36" fmla="*/ 0 w 468"/>
                  <a:gd name="T37" fmla="*/ 374 h 488"/>
                  <a:gd name="T38" fmla="*/ 22 w 468"/>
                  <a:gd name="T39" fmla="*/ 355 h 488"/>
                  <a:gd name="T40" fmla="*/ 43 w 468"/>
                  <a:gd name="T41" fmla="*/ 341 h 488"/>
                  <a:gd name="T42" fmla="*/ 70 w 468"/>
                  <a:gd name="T43" fmla="*/ 322 h 488"/>
                  <a:gd name="T44" fmla="*/ 92 w 468"/>
                  <a:gd name="T45" fmla="*/ 308 h 488"/>
                  <a:gd name="T46" fmla="*/ 114 w 468"/>
                  <a:gd name="T47" fmla="*/ 289 h 488"/>
                  <a:gd name="T48" fmla="*/ 130 w 468"/>
                  <a:gd name="T49" fmla="*/ 270 h 488"/>
                  <a:gd name="T50" fmla="*/ 152 w 468"/>
                  <a:gd name="T51" fmla="*/ 251 h 488"/>
                  <a:gd name="T52" fmla="*/ 168 w 468"/>
                  <a:gd name="T53" fmla="*/ 227 h 488"/>
                  <a:gd name="T54" fmla="*/ 190 w 468"/>
                  <a:gd name="T55" fmla="*/ 208 h 488"/>
                  <a:gd name="T56" fmla="*/ 207 w 468"/>
                  <a:gd name="T57" fmla="*/ 189 h 488"/>
                  <a:gd name="T58" fmla="*/ 223 w 468"/>
                  <a:gd name="T59" fmla="*/ 166 h 488"/>
                  <a:gd name="T60" fmla="*/ 239 w 468"/>
                  <a:gd name="T61" fmla="*/ 142 h 488"/>
                  <a:gd name="T62" fmla="*/ 250 w 468"/>
                  <a:gd name="T63" fmla="*/ 118 h 488"/>
                  <a:gd name="T64" fmla="*/ 266 w 468"/>
                  <a:gd name="T65" fmla="*/ 99 h 488"/>
                  <a:gd name="T66" fmla="*/ 277 w 468"/>
                  <a:gd name="T67" fmla="*/ 76 h 488"/>
                  <a:gd name="T68" fmla="*/ 288 w 468"/>
                  <a:gd name="T69" fmla="*/ 52 h 488"/>
                  <a:gd name="T70" fmla="*/ 299 w 468"/>
                  <a:gd name="T71" fmla="*/ 24 h 488"/>
                  <a:gd name="T72" fmla="*/ 310 w 468"/>
                  <a:gd name="T73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468" h="488">
                    <a:moveTo>
                      <a:pt x="468" y="47"/>
                    </a:moveTo>
                    <a:lnTo>
                      <a:pt x="462" y="62"/>
                    </a:lnTo>
                    <a:lnTo>
                      <a:pt x="451" y="76"/>
                    </a:lnTo>
                    <a:lnTo>
                      <a:pt x="446" y="90"/>
                    </a:lnTo>
                    <a:lnTo>
                      <a:pt x="441" y="104"/>
                    </a:lnTo>
                    <a:lnTo>
                      <a:pt x="435" y="118"/>
                    </a:lnTo>
                    <a:lnTo>
                      <a:pt x="430" y="133"/>
                    </a:lnTo>
                    <a:lnTo>
                      <a:pt x="419" y="147"/>
                    </a:lnTo>
                    <a:lnTo>
                      <a:pt x="413" y="161"/>
                    </a:lnTo>
                    <a:lnTo>
                      <a:pt x="402" y="175"/>
                    </a:lnTo>
                    <a:lnTo>
                      <a:pt x="397" y="189"/>
                    </a:lnTo>
                    <a:lnTo>
                      <a:pt x="386" y="199"/>
                    </a:lnTo>
                    <a:lnTo>
                      <a:pt x="381" y="213"/>
                    </a:lnTo>
                    <a:lnTo>
                      <a:pt x="370" y="227"/>
                    </a:lnTo>
                    <a:lnTo>
                      <a:pt x="359" y="242"/>
                    </a:lnTo>
                    <a:lnTo>
                      <a:pt x="353" y="256"/>
                    </a:lnTo>
                    <a:lnTo>
                      <a:pt x="343" y="265"/>
                    </a:lnTo>
                    <a:lnTo>
                      <a:pt x="332" y="280"/>
                    </a:lnTo>
                    <a:lnTo>
                      <a:pt x="321" y="294"/>
                    </a:lnTo>
                    <a:lnTo>
                      <a:pt x="310" y="303"/>
                    </a:lnTo>
                    <a:lnTo>
                      <a:pt x="299" y="317"/>
                    </a:lnTo>
                    <a:lnTo>
                      <a:pt x="288" y="327"/>
                    </a:lnTo>
                    <a:lnTo>
                      <a:pt x="277" y="341"/>
                    </a:lnTo>
                    <a:lnTo>
                      <a:pt x="266" y="351"/>
                    </a:lnTo>
                    <a:lnTo>
                      <a:pt x="256" y="365"/>
                    </a:lnTo>
                    <a:lnTo>
                      <a:pt x="239" y="374"/>
                    </a:lnTo>
                    <a:lnTo>
                      <a:pt x="228" y="389"/>
                    </a:lnTo>
                    <a:lnTo>
                      <a:pt x="217" y="398"/>
                    </a:lnTo>
                    <a:lnTo>
                      <a:pt x="201" y="408"/>
                    </a:lnTo>
                    <a:lnTo>
                      <a:pt x="190" y="422"/>
                    </a:lnTo>
                    <a:lnTo>
                      <a:pt x="179" y="431"/>
                    </a:lnTo>
                    <a:lnTo>
                      <a:pt x="163" y="441"/>
                    </a:lnTo>
                    <a:lnTo>
                      <a:pt x="152" y="450"/>
                    </a:lnTo>
                    <a:lnTo>
                      <a:pt x="136" y="460"/>
                    </a:lnTo>
                    <a:lnTo>
                      <a:pt x="125" y="469"/>
                    </a:lnTo>
                    <a:lnTo>
                      <a:pt x="109" y="479"/>
                    </a:lnTo>
                    <a:lnTo>
                      <a:pt x="92" y="488"/>
                    </a:lnTo>
                    <a:lnTo>
                      <a:pt x="0" y="374"/>
                    </a:lnTo>
                    <a:lnTo>
                      <a:pt x="11" y="365"/>
                    </a:lnTo>
                    <a:lnTo>
                      <a:pt x="22" y="355"/>
                    </a:lnTo>
                    <a:lnTo>
                      <a:pt x="32" y="351"/>
                    </a:lnTo>
                    <a:lnTo>
                      <a:pt x="43" y="341"/>
                    </a:lnTo>
                    <a:lnTo>
                      <a:pt x="60" y="332"/>
                    </a:lnTo>
                    <a:lnTo>
                      <a:pt x="70" y="322"/>
                    </a:lnTo>
                    <a:lnTo>
                      <a:pt x="81" y="317"/>
                    </a:lnTo>
                    <a:lnTo>
                      <a:pt x="92" y="308"/>
                    </a:lnTo>
                    <a:lnTo>
                      <a:pt x="103" y="299"/>
                    </a:lnTo>
                    <a:lnTo>
                      <a:pt x="114" y="289"/>
                    </a:lnTo>
                    <a:lnTo>
                      <a:pt x="119" y="280"/>
                    </a:lnTo>
                    <a:lnTo>
                      <a:pt x="130" y="270"/>
                    </a:lnTo>
                    <a:lnTo>
                      <a:pt x="141" y="261"/>
                    </a:lnTo>
                    <a:lnTo>
                      <a:pt x="152" y="251"/>
                    </a:lnTo>
                    <a:lnTo>
                      <a:pt x="163" y="242"/>
                    </a:lnTo>
                    <a:lnTo>
                      <a:pt x="168" y="227"/>
                    </a:lnTo>
                    <a:lnTo>
                      <a:pt x="179" y="218"/>
                    </a:lnTo>
                    <a:lnTo>
                      <a:pt x="190" y="208"/>
                    </a:lnTo>
                    <a:lnTo>
                      <a:pt x="196" y="199"/>
                    </a:lnTo>
                    <a:lnTo>
                      <a:pt x="207" y="189"/>
                    </a:lnTo>
                    <a:lnTo>
                      <a:pt x="212" y="175"/>
                    </a:lnTo>
                    <a:lnTo>
                      <a:pt x="223" y="166"/>
                    </a:lnTo>
                    <a:lnTo>
                      <a:pt x="228" y="156"/>
                    </a:lnTo>
                    <a:lnTo>
                      <a:pt x="239" y="142"/>
                    </a:lnTo>
                    <a:lnTo>
                      <a:pt x="245" y="133"/>
                    </a:lnTo>
                    <a:lnTo>
                      <a:pt x="250" y="118"/>
                    </a:lnTo>
                    <a:lnTo>
                      <a:pt x="261" y="109"/>
                    </a:lnTo>
                    <a:lnTo>
                      <a:pt x="266" y="99"/>
                    </a:lnTo>
                    <a:lnTo>
                      <a:pt x="272" y="85"/>
                    </a:lnTo>
                    <a:lnTo>
                      <a:pt x="277" y="76"/>
                    </a:lnTo>
                    <a:lnTo>
                      <a:pt x="283" y="62"/>
                    </a:lnTo>
                    <a:lnTo>
                      <a:pt x="288" y="52"/>
                    </a:lnTo>
                    <a:lnTo>
                      <a:pt x="294" y="38"/>
                    </a:lnTo>
                    <a:lnTo>
                      <a:pt x="299" y="24"/>
                    </a:lnTo>
                    <a:lnTo>
                      <a:pt x="305" y="14"/>
                    </a:lnTo>
                    <a:lnTo>
                      <a:pt x="310" y="0"/>
                    </a:lnTo>
                    <a:lnTo>
                      <a:pt x="468" y="47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28" name="Freeform 11"/>
              <p:cNvSpPr>
                <a:spLocks/>
              </p:cNvSpPr>
              <p:nvPr/>
            </p:nvSpPr>
            <p:spPr bwMode="auto">
              <a:xfrm>
                <a:off x="2917" y="2696"/>
                <a:ext cx="598" cy="285"/>
              </a:xfrm>
              <a:custGeom>
                <a:avLst/>
                <a:gdLst>
                  <a:gd name="T0" fmla="*/ 587 w 598"/>
                  <a:gd name="T1" fmla="*/ 124 h 285"/>
                  <a:gd name="T2" fmla="*/ 555 w 598"/>
                  <a:gd name="T3" fmla="*/ 143 h 285"/>
                  <a:gd name="T4" fmla="*/ 528 w 598"/>
                  <a:gd name="T5" fmla="*/ 157 h 285"/>
                  <a:gd name="T6" fmla="*/ 495 w 598"/>
                  <a:gd name="T7" fmla="*/ 171 h 285"/>
                  <a:gd name="T8" fmla="*/ 462 w 598"/>
                  <a:gd name="T9" fmla="*/ 185 h 285"/>
                  <a:gd name="T10" fmla="*/ 430 w 598"/>
                  <a:gd name="T11" fmla="*/ 199 h 285"/>
                  <a:gd name="T12" fmla="*/ 402 w 598"/>
                  <a:gd name="T13" fmla="*/ 214 h 285"/>
                  <a:gd name="T14" fmla="*/ 364 w 598"/>
                  <a:gd name="T15" fmla="*/ 223 h 285"/>
                  <a:gd name="T16" fmla="*/ 332 w 598"/>
                  <a:gd name="T17" fmla="*/ 237 h 285"/>
                  <a:gd name="T18" fmla="*/ 299 w 598"/>
                  <a:gd name="T19" fmla="*/ 247 h 285"/>
                  <a:gd name="T20" fmla="*/ 266 w 598"/>
                  <a:gd name="T21" fmla="*/ 252 h 285"/>
                  <a:gd name="T22" fmla="*/ 228 w 598"/>
                  <a:gd name="T23" fmla="*/ 261 h 285"/>
                  <a:gd name="T24" fmla="*/ 196 w 598"/>
                  <a:gd name="T25" fmla="*/ 266 h 285"/>
                  <a:gd name="T26" fmla="*/ 163 w 598"/>
                  <a:gd name="T27" fmla="*/ 271 h 285"/>
                  <a:gd name="T28" fmla="*/ 125 w 598"/>
                  <a:gd name="T29" fmla="*/ 275 h 285"/>
                  <a:gd name="T30" fmla="*/ 92 w 598"/>
                  <a:gd name="T31" fmla="*/ 280 h 285"/>
                  <a:gd name="T32" fmla="*/ 54 w 598"/>
                  <a:gd name="T33" fmla="*/ 280 h 285"/>
                  <a:gd name="T34" fmla="*/ 21 w 598"/>
                  <a:gd name="T35" fmla="*/ 285 h 285"/>
                  <a:gd name="T36" fmla="*/ 0 w 598"/>
                  <a:gd name="T37" fmla="*/ 143 h 285"/>
                  <a:gd name="T38" fmla="*/ 32 w 598"/>
                  <a:gd name="T39" fmla="*/ 143 h 285"/>
                  <a:gd name="T40" fmla="*/ 59 w 598"/>
                  <a:gd name="T41" fmla="*/ 138 h 285"/>
                  <a:gd name="T42" fmla="*/ 92 w 598"/>
                  <a:gd name="T43" fmla="*/ 138 h 285"/>
                  <a:gd name="T44" fmla="*/ 119 w 598"/>
                  <a:gd name="T45" fmla="*/ 133 h 285"/>
                  <a:gd name="T46" fmla="*/ 152 w 598"/>
                  <a:gd name="T47" fmla="*/ 128 h 285"/>
                  <a:gd name="T48" fmla="*/ 179 w 598"/>
                  <a:gd name="T49" fmla="*/ 124 h 285"/>
                  <a:gd name="T50" fmla="*/ 206 w 598"/>
                  <a:gd name="T51" fmla="*/ 119 h 285"/>
                  <a:gd name="T52" fmla="*/ 239 w 598"/>
                  <a:gd name="T53" fmla="*/ 114 h 285"/>
                  <a:gd name="T54" fmla="*/ 266 w 598"/>
                  <a:gd name="T55" fmla="*/ 105 h 285"/>
                  <a:gd name="T56" fmla="*/ 294 w 598"/>
                  <a:gd name="T57" fmla="*/ 95 h 285"/>
                  <a:gd name="T58" fmla="*/ 321 w 598"/>
                  <a:gd name="T59" fmla="*/ 86 h 285"/>
                  <a:gd name="T60" fmla="*/ 348 w 598"/>
                  <a:gd name="T61" fmla="*/ 76 h 285"/>
                  <a:gd name="T62" fmla="*/ 375 w 598"/>
                  <a:gd name="T63" fmla="*/ 67 h 285"/>
                  <a:gd name="T64" fmla="*/ 402 w 598"/>
                  <a:gd name="T65" fmla="*/ 52 h 285"/>
                  <a:gd name="T66" fmla="*/ 430 w 598"/>
                  <a:gd name="T67" fmla="*/ 43 h 285"/>
                  <a:gd name="T68" fmla="*/ 457 w 598"/>
                  <a:gd name="T69" fmla="*/ 29 h 285"/>
                  <a:gd name="T70" fmla="*/ 479 w 598"/>
                  <a:gd name="T71" fmla="*/ 15 h 285"/>
                  <a:gd name="T72" fmla="*/ 506 w 598"/>
                  <a:gd name="T73" fmla="*/ 0 h 2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598" h="285">
                    <a:moveTo>
                      <a:pt x="598" y="114"/>
                    </a:moveTo>
                    <a:lnTo>
                      <a:pt x="587" y="124"/>
                    </a:lnTo>
                    <a:lnTo>
                      <a:pt x="571" y="133"/>
                    </a:lnTo>
                    <a:lnTo>
                      <a:pt x="555" y="143"/>
                    </a:lnTo>
                    <a:lnTo>
                      <a:pt x="544" y="147"/>
                    </a:lnTo>
                    <a:lnTo>
                      <a:pt x="528" y="157"/>
                    </a:lnTo>
                    <a:lnTo>
                      <a:pt x="511" y="166"/>
                    </a:lnTo>
                    <a:lnTo>
                      <a:pt x="495" y="171"/>
                    </a:lnTo>
                    <a:lnTo>
                      <a:pt x="479" y="180"/>
                    </a:lnTo>
                    <a:lnTo>
                      <a:pt x="462" y="185"/>
                    </a:lnTo>
                    <a:lnTo>
                      <a:pt x="446" y="195"/>
                    </a:lnTo>
                    <a:lnTo>
                      <a:pt x="430" y="199"/>
                    </a:lnTo>
                    <a:lnTo>
                      <a:pt x="419" y="209"/>
                    </a:lnTo>
                    <a:lnTo>
                      <a:pt x="402" y="214"/>
                    </a:lnTo>
                    <a:lnTo>
                      <a:pt x="381" y="218"/>
                    </a:lnTo>
                    <a:lnTo>
                      <a:pt x="364" y="223"/>
                    </a:lnTo>
                    <a:lnTo>
                      <a:pt x="348" y="228"/>
                    </a:lnTo>
                    <a:lnTo>
                      <a:pt x="332" y="237"/>
                    </a:lnTo>
                    <a:lnTo>
                      <a:pt x="315" y="242"/>
                    </a:lnTo>
                    <a:lnTo>
                      <a:pt x="299" y="247"/>
                    </a:lnTo>
                    <a:lnTo>
                      <a:pt x="283" y="252"/>
                    </a:lnTo>
                    <a:lnTo>
                      <a:pt x="266" y="252"/>
                    </a:lnTo>
                    <a:lnTo>
                      <a:pt x="250" y="256"/>
                    </a:lnTo>
                    <a:lnTo>
                      <a:pt x="228" y="261"/>
                    </a:lnTo>
                    <a:lnTo>
                      <a:pt x="212" y="266"/>
                    </a:lnTo>
                    <a:lnTo>
                      <a:pt x="196" y="266"/>
                    </a:lnTo>
                    <a:lnTo>
                      <a:pt x="179" y="271"/>
                    </a:lnTo>
                    <a:lnTo>
                      <a:pt x="163" y="271"/>
                    </a:lnTo>
                    <a:lnTo>
                      <a:pt x="141" y="275"/>
                    </a:lnTo>
                    <a:lnTo>
                      <a:pt x="125" y="275"/>
                    </a:lnTo>
                    <a:lnTo>
                      <a:pt x="108" y="280"/>
                    </a:lnTo>
                    <a:lnTo>
                      <a:pt x="92" y="280"/>
                    </a:lnTo>
                    <a:lnTo>
                      <a:pt x="70" y="280"/>
                    </a:lnTo>
                    <a:lnTo>
                      <a:pt x="54" y="280"/>
                    </a:lnTo>
                    <a:lnTo>
                      <a:pt x="38" y="285"/>
                    </a:lnTo>
                    <a:lnTo>
                      <a:pt x="21" y="285"/>
                    </a:lnTo>
                    <a:lnTo>
                      <a:pt x="0" y="285"/>
                    </a:lnTo>
                    <a:lnTo>
                      <a:pt x="0" y="143"/>
                    </a:lnTo>
                    <a:lnTo>
                      <a:pt x="16" y="143"/>
                    </a:lnTo>
                    <a:lnTo>
                      <a:pt x="32" y="143"/>
                    </a:lnTo>
                    <a:lnTo>
                      <a:pt x="43" y="143"/>
                    </a:lnTo>
                    <a:lnTo>
                      <a:pt x="59" y="138"/>
                    </a:lnTo>
                    <a:lnTo>
                      <a:pt x="76" y="138"/>
                    </a:lnTo>
                    <a:lnTo>
                      <a:pt x="92" y="138"/>
                    </a:lnTo>
                    <a:lnTo>
                      <a:pt x="103" y="138"/>
                    </a:lnTo>
                    <a:lnTo>
                      <a:pt x="119" y="133"/>
                    </a:lnTo>
                    <a:lnTo>
                      <a:pt x="136" y="133"/>
                    </a:lnTo>
                    <a:lnTo>
                      <a:pt x="152" y="128"/>
                    </a:lnTo>
                    <a:lnTo>
                      <a:pt x="163" y="128"/>
                    </a:lnTo>
                    <a:lnTo>
                      <a:pt x="179" y="124"/>
                    </a:lnTo>
                    <a:lnTo>
                      <a:pt x="196" y="124"/>
                    </a:lnTo>
                    <a:lnTo>
                      <a:pt x="206" y="119"/>
                    </a:lnTo>
                    <a:lnTo>
                      <a:pt x="223" y="114"/>
                    </a:lnTo>
                    <a:lnTo>
                      <a:pt x="239" y="114"/>
                    </a:lnTo>
                    <a:lnTo>
                      <a:pt x="250" y="109"/>
                    </a:lnTo>
                    <a:lnTo>
                      <a:pt x="266" y="105"/>
                    </a:lnTo>
                    <a:lnTo>
                      <a:pt x="283" y="100"/>
                    </a:lnTo>
                    <a:lnTo>
                      <a:pt x="294" y="95"/>
                    </a:lnTo>
                    <a:lnTo>
                      <a:pt x="310" y="90"/>
                    </a:lnTo>
                    <a:lnTo>
                      <a:pt x="321" y="86"/>
                    </a:lnTo>
                    <a:lnTo>
                      <a:pt x="337" y="81"/>
                    </a:lnTo>
                    <a:lnTo>
                      <a:pt x="348" y="76"/>
                    </a:lnTo>
                    <a:lnTo>
                      <a:pt x="364" y="71"/>
                    </a:lnTo>
                    <a:lnTo>
                      <a:pt x="375" y="67"/>
                    </a:lnTo>
                    <a:lnTo>
                      <a:pt x="391" y="62"/>
                    </a:lnTo>
                    <a:lnTo>
                      <a:pt x="402" y="52"/>
                    </a:lnTo>
                    <a:lnTo>
                      <a:pt x="419" y="48"/>
                    </a:lnTo>
                    <a:lnTo>
                      <a:pt x="430" y="43"/>
                    </a:lnTo>
                    <a:lnTo>
                      <a:pt x="440" y="34"/>
                    </a:lnTo>
                    <a:lnTo>
                      <a:pt x="457" y="29"/>
                    </a:lnTo>
                    <a:lnTo>
                      <a:pt x="468" y="19"/>
                    </a:lnTo>
                    <a:lnTo>
                      <a:pt x="479" y="15"/>
                    </a:lnTo>
                    <a:lnTo>
                      <a:pt x="495" y="5"/>
                    </a:lnTo>
                    <a:lnTo>
                      <a:pt x="506" y="0"/>
                    </a:lnTo>
                    <a:lnTo>
                      <a:pt x="598" y="114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29" name="Freeform 12"/>
              <p:cNvSpPr>
                <a:spLocks/>
              </p:cNvSpPr>
              <p:nvPr/>
            </p:nvSpPr>
            <p:spPr bwMode="auto">
              <a:xfrm>
                <a:off x="2318" y="2696"/>
                <a:ext cx="599" cy="285"/>
              </a:xfrm>
              <a:custGeom>
                <a:avLst/>
                <a:gdLst>
                  <a:gd name="T0" fmla="*/ 582 w 599"/>
                  <a:gd name="T1" fmla="*/ 285 h 285"/>
                  <a:gd name="T2" fmla="*/ 544 w 599"/>
                  <a:gd name="T3" fmla="*/ 280 h 285"/>
                  <a:gd name="T4" fmla="*/ 512 w 599"/>
                  <a:gd name="T5" fmla="*/ 280 h 285"/>
                  <a:gd name="T6" fmla="*/ 473 w 599"/>
                  <a:gd name="T7" fmla="*/ 275 h 285"/>
                  <a:gd name="T8" fmla="*/ 441 w 599"/>
                  <a:gd name="T9" fmla="*/ 271 h 285"/>
                  <a:gd name="T10" fmla="*/ 403 w 599"/>
                  <a:gd name="T11" fmla="*/ 266 h 285"/>
                  <a:gd name="T12" fmla="*/ 370 w 599"/>
                  <a:gd name="T13" fmla="*/ 261 h 285"/>
                  <a:gd name="T14" fmla="*/ 337 w 599"/>
                  <a:gd name="T15" fmla="*/ 252 h 285"/>
                  <a:gd name="T16" fmla="*/ 299 w 599"/>
                  <a:gd name="T17" fmla="*/ 247 h 285"/>
                  <a:gd name="T18" fmla="*/ 267 w 599"/>
                  <a:gd name="T19" fmla="*/ 237 h 285"/>
                  <a:gd name="T20" fmla="*/ 234 w 599"/>
                  <a:gd name="T21" fmla="*/ 223 h 285"/>
                  <a:gd name="T22" fmla="*/ 201 w 599"/>
                  <a:gd name="T23" fmla="*/ 214 h 285"/>
                  <a:gd name="T24" fmla="*/ 169 w 599"/>
                  <a:gd name="T25" fmla="*/ 199 h 285"/>
                  <a:gd name="T26" fmla="*/ 136 w 599"/>
                  <a:gd name="T27" fmla="*/ 185 h 285"/>
                  <a:gd name="T28" fmla="*/ 103 w 599"/>
                  <a:gd name="T29" fmla="*/ 171 h 285"/>
                  <a:gd name="T30" fmla="*/ 76 w 599"/>
                  <a:gd name="T31" fmla="*/ 157 h 285"/>
                  <a:gd name="T32" fmla="*/ 44 w 599"/>
                  <a:gd name="T33" fmla="*/ 143 h 285"/>
                  <a:gd name="T34" fmla="*/ 16 w 599"/>
                  <a:gd name="T35" fmla="*/ 124 h 285"/>
                  <a:gd name="T36" fmla="*/ 98 w 599"/>
                  <a:gd name="T37" fmla="*/ 0 h 285"/>
                  <a:gd name="T38" fmla="*/ 120 w 599"/>
                  <a:gd name="T39" fmla="*/ 15 h 285"/>
                  <a:gd name="T40" fmla="*/ 147 w 599"/>
                  <a:gd name="T41" fmla="*/ 29 h 285"/>
                  <a:gd name="T42" fmla="*/ 169 w 599"/>
                  <a:gd name="T43" fmla="*/ 43 h 285"/>
                  <a:gd name="T44" fmla="*/ 196 w 599"/>
                  <a:gd name="T45" fmla="*/ 52 h 285"/>
                  <a:gd name="T46" fmla="*/ 223 w 599"/>
                  <a:gd name="T47" fmla="*/ 67 h 285"/>
                  <a:gd name="T48" fmla="*/ 250 w 599"/>
                  <a:gd name="T49" fmla="*/ 76 h 285"/>
                  <a:gd name="T50" fmla="*/ 278 w 599"/>
                  <a:gd name="T51" fmla="*/ 86 h 285"/>
                  <a:gd name="T52" fmla="*/ 305 w 599"/>
                  <a:gd name="T53" fmla="*/ 95 h 285"/>
                  <a:gd name="T54" fmla="*/ 337 w 599"/>
                  <a:gd name="T55" fmla="*/ 105 h 285"/>
                  <a:gd name="T56" fmla="*/ 365 w 599"/>
                  <a:gd name="T57" fmla="*/ 114 h 285"/>
                  <a:gd name="T58" fmla="*/ 392 w 599"/>
                  <a:gd name="T59" fmla="*/ 119 h 285"/>
                  <a:gd name="T60" fmla="*/ 424 w 599"/>
                  <a:gd name="T61" fmla="*/ 124 h 285"/>
                  <a:gd name="T62" fmla="*/ 452 w 599"/>
                  <a:gd name="T63" fmla="*/ 128 h 285"/>
                  <a:gd name="T64" fmla="*/ 479 w 599"/>
                  <a:gd name="T65" fmla="*/ 133 h 285"/>
                  <a:gd name="T66" fmla="*/ 512 w 599"/>
                  <a:gd name="T67" fmla="*/ 138 h 285"/>
                  <a:gd name="T68" fmla="*/ 539 w 599"/>
                  <a:gd name="T69" fmla="*/ 138 h 285"/>
                  <a:gd name="T70" fmla="*/ 571 w 599"/>
                  <a:gd name="T71" fmla="*/ 143 h 285"/>
                  <a:gd name="T72" fmla="*/ 599 w 599"/>
                  <a:gd name="T73" fmla="*/ 143 h 2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599" h="285">
                    <a:moveTo>
                      <a:pt x="599" y="285"/>
                    </a:moveTo>
                    <a:lnTo>
                      <a:pt x="582" y="285"/>
                    </a:lnTo>
                    <a:lnTo>
                      <a:pt x="566" y="285"/>
                    </a:lnTo>
                    <a:lnTo>
                      <a:pt x="544" y="280"/>
                    </a:lnTo>
                    <a:lnTo>
                      <a:pt x="528" y="280"/>
                    </a:lnTo>
                    <a:lnTo>
                      <a:pt x="512" y="280"/>
                    </a:lnTo>
                    <a:lnTo>
                      <a:pt x="495" y="280"/>
                    </a:lnTo>
                    <a:lnTo>
                      <a:pt x="473" y="275"/>
                    </a:lnTo>
                    <a:lnTo>
                      <a:pt x="457" y="275"/>
                    </a:lnTo>
                    <a:lnTo>
                      <a:pt x="441" y="271"/>
                    </a:lnTo>
                    <a:lnTo>
                      <a:pt x="424" y="271"/>
                    </a:lnTo>
                    <a:lnTo>
                      <a:pt x="403" y="266"/>
                    </a:lnTo>
                    <a:lnTo>
                      <a:pt x="386" y="266"/>
                    </a:lnTo>
                    <a:lnTo>
                      <a:pt x="370" y="261"/>
                    </a:lnTo>
                    <a:lnTo>
                      <a:pt x="354" y="256"/>
                    </a:lnTo>
                    <a:lnTo>
                      <a:pt x="337" y="252"/>
                    </a:lnTo>
                    <a:lnTo>
                      <a:pt x="321" y="252"/>
                    </a:lnTo>
                    <a:lnTo>
                      <a:pt x="299" y="247"/>
                    </a:lnTo>
                    <a:lnTo>
                      <a:pt x="283" y="242"/>
                    </a:lnTo>
                    <a:lnTo>
                      <a:pt x="267" y="237"/>
                    </a:lnTo>
                    <a:lnTo>
                      <a:pt x="250" y="228"/>
                    </a:lnTo>
                    <a:lnTo>
                      <a:pt x="234" y="223"/>
                    </a:lnTo>
                    <a:lnTo>
                      <a:pt x="218" y="218"/>
                    </a:lnTo>
                    <a:lnTo>
                      <a:pt x="201" y="214"/>
                    </a:lnTo>
                    <a:lnTo>
                      <a:pt x="185" y="209"/>
                    </a:lnTo>
                    <a:lnTo>
                      <a:pt x="169" y="199"/>
                    </a:lnTo>
                    <a:lnTo>
                      <a:pt x="152" y="195"/>
                    </a:lnTo>
                    <a:lnTo>
                      <a:pt x="136" y="185"/>
                    </a:lnTo>
                    <a:lnTo>
                      <a:pt x="120" y="180"/>
                    </a:lnTo>
                    <a:lnTo>
                      <a:pt x="103" y="171"/>
                    </a:lnTo>
                    <a:lnTo>
                      <a:pt x="87" y="166"/>
                    </a:lnTo>
                    <a:lnTo>
                      <a:pt x="76" y="157"/>
                    </a:lnTo>
                    <a:lnTo>
                      <a:pt x="60" y="147"/>
                    </a:lnTo>
                    <a:lnTo>
                      <a:pt x="44" y="143"/>
                    </a:lnTo>
                    <a:lnTo>
                      <a:pt x="27" y="133"/>
                    </a:lnTo>
                    <a:lnTo>
                      <a:pt x="16" y="124"/>
                    </a:lnTo>
                    <a:lnTo>
                      <a:pt x="0" y="114"/>
                    </a:lnTo>
                    <a:lnTo>
                      <a:pt x="98" y="0"/>
                    </a:lnTo>
                    <a:lnTo>
                      <a:pt x="109" y="5"/>
                    </a:lnTo>
                    <a:lnTo>
                      <a:pt x="120" y="15"/>
                    </a:lnTo>
                    <a:lnTo>
                      <a:pt x="131" y="19"/>
                    </a:lnTo>
                    <a:lnTo>
                      <a:pt x="147" y="29"/>
                    </a:lnTo>
                    <a:lnTo>
                      <a:pt x="158" y="34"/>
                    </a:lnTo>
                    <a:lnTo>
                      <a:pt x="169" y="43"/>
                    </a:lnTo>
                    <a:lnTo>
                      <a:pt x="185" y="48"/>
                    </a:lnTo>
                    <a:lnTo>
                      <a:pt x="196" y="52"/>
                    </a:lnTo>
                    <a:lnTo>
                      <a:pt x="212" y="62"/>
                    </a:lnTo>
                    <a:lnTo>
                      <a:pt x="223" y="67"/>
                    </a:lnTo>
                    <a:lnTo>
                      <a:pt x="239" y="71"/>
                    </a:lnTo>
                    <a:lnTo>
                      <a:pt x="250" y="76"/>
                    </a:lnTo>
                    <a:lnTo>
                      <a:pt x="267" y="81"/>
                    </a:lnTo>
                    <a:lnTo>
                      <a:pt x="278" y="86"/>
                    </a:lnTo>
                    <a:lnTo>
                      <a:pt x="294" y="90"/>
                    </a:lnTo>
                    <a:lnTo>
                      <a:pt x="305" y="95"/>
                    </a:lnTo>
                    <a:lnTo>
                      <a:pt x="321" y="100"/>
                    </a:lnTo>
                    <a:lnTo>
                      <a:pt x="337" y="105"/>
                    </a:lnTo>
                    <a:lnTo>
                      <a:pt x="348" y="109"/>
                    </a:lnTo>
                    <a:lnTo>
                      <a:pt x="365" y="114"/>
                    </a:lnTo>
                    <a:lnTo>
                      <a:pt x="375" y="114"/>
                    </a:lnTo>
                    <a:lnTo>
                      <a:pt x="392" y="119"/>
                    </a:lnTo>
                    <a:lnTo>
                      <a:pt x="408" y="124"/>
                    </a:lnTo>
                    <a:lnTo>
                      <a:pt x="424" y="124"/>
                    </a:lnTo>
                    <a:lnTo>
                      <a:pt x="435" y="128"/>
                    </a:lnTo>
                    <a:lnTo>
                      <a:pt x="452" y="128"/>
                    </a:lnTo>
                    <a:lnTo>
                      <a:pt x="468" y="133"/>
                    </a:lnTo>
                    <a:lnTo>
                      <a:pt x="479" y="133"/>
                    </a:lnTo>
                    <a:lnTo>
                      <a:pt x="495" y="138"/>
                    </a:lnTo>
                    <a:lnTo>
                      <a:pt x="512" y="138"/>
                    </a:lnTo>
                    <a:lnTo>
                      <a:pt x="528" y="138"/>
                    </a:lnTo>
                    <a:lnTo>
                      <a:pt x="539" y="138"/>
                    </a:lnTo>
                    <a:lnTo>
                      <a:pt x="555" y="143"/>
                    </a:lnTo>
                    <a:lnTo>
                      <a:pt x="571" y="143"/>
                    </a:lnTo>
                    <a:lnTo>
                      <a:pt x="588" y="143"/>
                    </a:lnTo>
                    <a:lnTo>
                      <a:pt x="599" y="143"/>
                    </a:lnTo>
                    <a:lnTo>
                      <a:pt x="599" y="285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30" name="Freeform 13"/>
              <p:cNvSpPr>
                <a:spLocks/>
              </p:cNvSpPr>
              <p:nvPr/>
            </p:nvSpPr>
            <p:spPr bwMode="auto">
              <a:xfrm>
                <a:off x="1948" y="2322"/>
                <a:ext cx="468" cy="488"/>
              </a:xfrm>
              <a:custGeom>
                <a:avLst/>
                <a:gdLst>
                  <a:gd name="T0" fmla="*/ 354 w 468"/>
                  <a:gd name="T1" fmla="*/ 479 h 488"/>
                  <a:gd name="T2" fmla="*/ 326 w 468"/>
                  <a:gd name="T3" fmla="*/ 460 h 488"/>
                  <a:gd name="T4" fmla="*/ 299 w 468"/>
                  <a:gd name="T5" fmla="*/ 441 h 488"/>
                  <a:gd name="T6" fmla="*/ 272 w 468"/>
                  <a:gd name="T7" fmla="*/ 422 h 488"/>
                  <a:gd name="T8" fmla="*/ 250 w 468"/>
                  <a:gd name="T9" fmla="*/ 398 h 488"/>
                  <a:gd name="T10" fmla="*/ 223 w 468"/>
                  <a:gd name="T11" fmla="*/ 374 h 488"/>
                  <a:gd name="T12" fmla="*/ 201 w 468"/>
                  <a:gd name="T13" fmla="*/ 351 h 488"/>
                  <a:gd name="T14" fmla="*/ 180 w 468"/>
                  <a:gd name="T15" fmla="*/ 327 h 488"/>
                  <a:gd name="T16" fmla="*/ 158 w 468"/>
                  <a:gd name="T17" fmla="*/ 303 h 488"/>
                  <a:gd name="T18" fmla="*/ 136 w 468"/>
                  <a:gd name="T19" fmla="*/ 280 h 488"/>
                  <a:gd name="T20" fmla="*/ 114 w 468"/>
                  <a:gd name="T21" fmla="*/ 256 h 488"/>
                  <a:gd name="T22" fmla="*/ 98 w 468"/>
                  <a:gd name="T23" fmla="*/ 227 h 488"/>
                  <a:gd name="T24" fmla="*/ 76 w 468"/>
                  <a:gd name="T25" fmla="*/ 199 h 488"/>
                  <a:gd name="T26" fmla="*/ 60 w 468"/>
                  <a:gd name="T27" fmla="*/ 175 h 488"/>
                  <a:gd name="T28" fmla="*/ 43 w 468"/>
                  <a:gd name="T29" fmla="*/ 147 h 488"/>
                  <a:gd name="T30" fmla="*/ 33 w 468"/>
                  <a:gd name="T31" fmla="*/ 118 h 488"/>
                  <a:gd name="T32" fmla="*/ 16 w 468"/>
                  <a:gd name="T33" fmla="*/ 90 h 488"/>
                  <a:gd name="T34" fmla="*/ 5 w 468"/>
                  <a:gd name="T35" fmla="*/ 62 h 488"/>
                  <a:gd name="T36" fmla="*/ 152 w 468"/>
                  <a:gd name="T37" fmla="*/ 0 h 488"/>
                  <a:gd name="T38" fmla="*/ 163 w 468"/>
                  <a:gd name="T39" fmla="*/ 24 h 488"/>
                  <a:gd name="T40" fmla="*/ 174 w 468"/>
                  <a:gd name="T41" fmla="*/ 52 h 488"/>
                  <a:gd name="T42" fmla="*/ 185 w 468"/>
                  <a:gd name="T43" fmla="*/ 76 h 488"/>
                  <a:gd name="T44" fmla="*/ 201 w 468"/>
                  <a:gd name="T45" fmla="*/ 99 h 488"/>
                  <a:gd name="T46" fmla="*/ 212 w 468"/>
                  <a:gd name="T47" fmla="*/ 118 h 488"/>
                  <a:gd name="T48" fmla="*/ 228 w 468"/>
                  <a:gd name="T49" fmla="*/ 142 h 488"/>
                  <a:gd name="T50" fmla="*/ 245 w 468"/>
                  <a:gd name="T51" fmla="*/ 166 h 488"/>
                  <a:gd name="T52" fmla="*/ 261 w 468"/>
                  <a:gd name="T53" fmla="*/ 189 h 488"/>
                  <a:gd name="T54" fmla="*/ 277 w 468"/>
                  <a:gd name="T55" fmla="*/ 208 h 488"/>
                  <a:gd name="T56" fmla="*/ 294 w 468"/>
                  <a:gd name="T57" fmla="*/ 227 h 488"/>
                  <a:gd name="T58" fmla="*/ 316 w 468"/>
                  <a:gd name="T59" fmla="*/ 251 h 488"/>
                  <a:gd name="T60" fmla="*/ 332 w 468"/>
                  <a:gd name="T61" fmla="*/ 270 h 488"/>
                  <a:gd name="T62" fmla="*/ 354 w 468"/>
                  <a:gd name="T63" fmla="*/ 289 h 488"/>
                  <a:gd name="T64" fmla="*/ 375 w 468"/>
                  <a:gd name="T65" fmla="*/ 308 h 488"/>
                  <a:gd name="T66" fmla="*/ 397 w 468"/>
                  <a:gd name="T67" fmla="*/ 322 h 488"/>
                  <a:gd name="T68" fmla="*/ 419 w 468"/>
                  <a:gd name="T69" fmla="*/ 341 h 488"/>
                  <a:gd name="T70" fmla="*/ 441 w 468"/>
                  <a:gd name="T71" fmla="*/ 355 h 488"/>
                  <a:gd name="T72" fmla="*/ 468 w 468"/>
                  <a:gd name="T73" fmla="*/ 374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468" h="488">
                    <a:moveTo>
                      <a:pt x="370" y="488"/>
                    </a:moveTo>
                    <a:lnTo>
                      <a:pt x="354" y="479"/>
                    </a:lnTo>
                    <a:lnTo>
                      <a:pt x="343" y="469"/>
                    </a:lnTo>
                    <a:lnTo>
                      <a:pt x="326" y="460"/>
                    </a:lnTo>
                    <a:lnTo>
                      <a:pt x="316" y="450"/>
                    </a:lnTo>
                    <a:lnTo>
                      <a:pt x="299" y="441"/>
                    </a:lnTo>
                    <a:lnTo>
                      <a:pt x="288" y="431"/>
                    </a:lnTo>
                    <a:lnTo>
                      <a:pt x="272" y="422"/>
                    </a:lnTo>
                    <a:lnTo>
                      <a:pt x="261" y="408"/>
                    </a:lnTo>
                    <a:lnTo>
                      <a:pt x="250" y="398"/>
                    </a:lnTo>
                    <a:lnTo>
                      <a:pt x="234" y="389"/>
                    </a:lnTo>
                    <a:lnTo>
                      <a:pt x="223" y="374"/>
                    </a:lnTo>
                    <a:lnTo>
                      <a:pt x="212" y="365"/>
                    </a:lnTo>
                    <a:lnTo>
                      <a:pt x="201" y="351"/>
                    </a:lnTo>
                    <a:lnTo>
                      <a:pt x="190" y="341"/>
                    </a:lnTo>
                    <a:lnTo>
                      <a:pt x="180" y="327"/>
                    </a:lnTo>
                    <a:lnTo>
                      <a:pt x="163" y="317"/>
                    </a:lnTo>
                    <a:lnTo>
                      <a:pt x="158" y="303"/>
                    </a:lnTo>
                    <a:lnTo>
                      <a:pt x="147" y="294"/>
                    </a:lnTo>
                    <a:lnTo>
                      <a:pt x="136" y="280"/>
                    </a:lnTo>
                    <a:lnTo>
                      <a:pt x="125" y="265"/>
                    </a:lnTo>
                    <a:lnTo>
                      <a:pt x="114" y="256"/>
                    </a:lnTo>
                    <a:lnTo>
                      <a:pt x="103" y="242"/>
                    </a:lnTo>
                    <a:lnTo>
                      <a:pt x="98" y="227"/>
                    </a:lnTo>
                    <a:lnTo>
                      <a:pt x="87" y="213"/>
                    </a:lnTo>
                    <a:lnTo>
                      <a:pt x="76" y="199"/>
                    </a:lnTo>
                    <a:lnTo>
                      <a:pt x="71" y="189"/>
                    </a:lnTo>
                    <a:lnTo>
                      <a:pt x="60" y="175"/>
                    </a:lnTo>
                    <a:lnTo>
                      <a:pt x="54" y="161"/>
                    </a:lnTo>
                    <a:lnTo>
                      <a:pt x="43" y="147"/>
                    </a:lnTo>
                    <a:lnTo>
                      <a:pt x="38" y="133"/>
                    </a:lnTo>
                    <a:lnTo>
                      <a:pt x="33" y="118"/>
                    </a:lnTo>
                    <a:lnTo>
                      <a:pt x="22" y="104"/>
                    </a:lnTo>
                    <a:lnTo>
                      <a:pt x="16" y="90"/>
                    </a:lnTo>
                    <a:lnTo>
                      <a:pt x="11" y="76"/>
                    </a:lnTo>
                    <a:lnTo>
                      <a:pt x="5" y="62"/>
                    </a:lnTo>
                    <a:lnTo>
                      <a:pt x="0" y="47"/>
                    </a:lnTo>
                    <a:lnTo>
                      <a:pt x="152" y="0"/>
                    </a:lnTo>
                    <a:lnTo>
                      <a:pt x="158" y="14"/>
                    </a:lnTo>
                    <a:lnTo>
                      <a:pt x="163" y="24"/>
                    </a:lnTo>
                    <a:lnTo>
                      <a:pt x="169" y="38"/>
                    </a:lnTo>
                    <a:lnTo>
                      <a:pt x="174" y="52"/>
                    </a:lnTo>
                    <a:lnTo>
                      <a:pt x="180" y="62"/>
                    </a:lnTo>
                    <a:lnTo>
                      <a:pt x="185" y="76"/>
                    </a:lnTo>
                    <a:lnTo>
                      <a:pt x="196" y="85"/>
                    </a:lnTo>
                    <a:lnTo>
                      <a:pt x="201" y="99"/>
                    </a:lnTo>
                    <a:lnTo>
                      <a:pt x="207" y="109"/>
                    </a:lnTo>
                    <a:lnTo>
                      <a:pt x="212" y="118"/>
                    </a:lnTo>
                    <a:lnTo>
                      <a:pt x="218" y="133"/>
                    </a:lnTo>
                    <a:lnTo>
                      <a:pt x="228" y="142"/>
                    </a:lnTo>
                    <a:lnTo>
                      <a:pt x="234" y="156"/>
                    </a:lnTo>
                    <a:lnTo>
                      <a:pt x="245" y="166"/>
                    </a:lnTo>
                    <a:lnTo>
                      <a:pt x="250" y="175"/>
                    </a:lnTo>
                    <a:lnTo>
                      <a:pt x="261" y="189"/>
                    </a:lnTo>
                    <a:lnTo>
                      <a:pt x="267" y="199"/>
                    </a:lnTo>
                    <a:lnTo>
                      <a:pt x="277" y="208"/>
                    </a:lnTo>
                    <a:lnTo>
                      <a:pt x="283" y="218"/>
                    </a:lnTo>
                    <a:lnTo>
                      <a:pt x="294" y="227"/>
                    </a:lnTo>
                    <a:lnTo>
                      <a:pt x="305" y="242"/>
                    </a:lnTo>
                    <a:lnTo>
                      <a:pt x="316" y="251"/>
                    </a:lnTo>
                    <a:lnTo>
                      <a:pt x="321" y="261"/>
                    </a:lnTo>
                    <a:lnTo>
                      <a:pt x="332" y="270"/>
                    </a:lnTo>
                    <a:lnTo>
                      <a:pt x="343" y="280"/>
                    </a:lnTo>
                    <a:lnTo>
                      <a:pt x="354" y="289"/>
                    </a:lnTo>
                    <a:lnTo>
                      <a:pt x="365" y="299"/>
                    </a:lnTo>
                    <a:lnTo>
                      <a:pt x="375" y="308"/>
                    </a:lnTo>
                    <a:lnTo>
                      <a:pt x="386" y="317"/>
                    </a:lnTo>
                    <a:lnTo>
                      <a:pt x="397" y="322"/>
                    </a:lnTo>
                    <a:lnTo>
                      <a:pt x="408" y="332"/>
                    </a:lnTo>
                    <a:lnTo>
                      <a:pt x="419" y="341"/>
                    </a:lnTo>
                    <a:lnTo>
                      <a:pt x="430" y="351"/>
                    </a:lnTo>
                    <a:lnTo>
                      <a:pt x="441" y="355"/>
                    </a:lnTo>
                    <a:lnTo>
                      <a:pt x="452" y="365"/>
                    </a:lnTo>
                    <a:lnTo>
                      <a:pt x="468" y="374"/>
                    </a:lnTo>
                    <a:lnTo>
                      <a:pt x="370" y="488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31" name="Freeform 14"/>
              <p:cNvSpPr>
                <a:spLocks/>
              </p:cNvSpPr>
              <p:nvPr/>
            </p:nvSpPr>
            <p:spPr bwMode="auto">
              <a:xfrm>
                <a:off x="1899" y="1819"/>
                <a:ext cx="201" cy="550"/>
              </a:xfrm>
              <a:custGeom>
                <a:avLst/>
                <a:gdLst>
                  <a:gd name="T0" fmla="*/ 43 w 201"/>
                  <a:gd name="T1" fmla="*/ 531 h 550"/>
                  <a:gd name="T2" fmla="*/ 33 w 201"/>
                  <a:gd name="T3" fmla="*/ 503 h 550"/>
                  <a:gd name="T4" fmla="*/ 27 w 201"/>
                  <a:gd name="T5" fmla="*/ 474 h 550"/>
                  <a:gd name="T6" fmla="*/ 16 w 201"/>
                  <a:gd name="T7" fmla="*/ 441 h 550"/>
                  <a:gd name="T8" fmla="*/ 11 w 201"/>
                  <a:gd name="T9" fmla="*/ 413 h 550"/>
                  <a:gd name="T10" fmla="*/ 5 w 201"/>
                  <a:gd name="T11" fmla="*/ 384 h 550"/>
                  <a:gd name="T12" fmla="*/ 0 w 201"/>
                  <a:gd name="T13" fmla="*/ 351 h 550"/>
                  <a:gd name="T14" fmla="*/ 0 w 201"/>
                  <a:gd name="T15" fmla="*/ 323 h 550"/>
                  <a:gd name="T16" fmla="*/ 0 w 201"/>
                  <a:gd name="T17" fmla="*/ 290 h 550"/>
                  <a:gd name="T18" fmla="*/ 0 w 201"/>
                  <a:gd name="T19" fmla="*/ 256 h 550"/>
                  <a:gd name="T20" fmla="*/ 0 w 201"/>
                  <a:gd name="T21" fmla="*/ 228 h 550"/>
                  <a:gd name="T22" fmla="*/ 0 w 201"/>
                  <a:gd name="T23" fmla="*/ 195 h 550"/>
                  <a:gd name="T24" fmla="*/ 5 w 201"/>
                  <a:gd name="T25" fmla="*/ 166 h 550"/>
                  <a:gd name="T26" fmla="*/ 11 w 201"/>
                  <a:gd name="T27" fmla="*/ 133 h 550"/>
                  <a:gd name="T28" fmla="*/ 16 w 201"/>
                  <a:gd name="T29" fmla="*/ 105 h 550"/>
                  <a:gd name="T30" fmla="*/ 27 w 201"/>
                  <a:gd name="T31" fmla="*/ 76 h 550"/>
                  <a:gd name="T32" fmla="*/ 33 w 201"/>
                  <a:gd name="T33" fmla="*/ 43 h 550"/>
                  <a:gd name="T34" fmla="*/ 43 w 201"/>
                  <a:gd name="T35" fmla="*/ 15 h 550"/>
                  <a:gd name="T36" fmla="*/ 201 w 201"/>
                  <a:gd name="T37" fmla="*/ 43 h 550"/>
                  <a:gd name="T38" fmla="*/ 196 w 201"/>
                  <a:gd name="T39" fmla="*/ 67 h 550"/>
                  <a:gd name="T40" fmla="*/ 185 w 201"/>
                  <a:gd name="T41" fmla="*/ 95 h 550"/>
                  <a:gd name="T42" fmla="*/ 180 w 201"/>
                  <a:gd name="T43" fmla="*/ 119 h 550"/>
                  <a:gd name="T44" fmla="*/ 174 w 201"/>
                  <a:gd name="T45" fmla="*/ 143 h 550"/>
                  <a:gd name="T46" fmla="*/ 169 w 201"/>
                  <a:gd name="T47" fmla="*/ 171 h 550"/>
                  <a:gd name="T48" fmla="*/ 169 w 201"/>
                  <a:gd name="T49" fmla="*/ 195 h 550"/>
                  <a:gd name="T50" fmla="*/ 163 w 201"/>
                  <a:gd name="T51" fmla="*/ 223 h 550"/>
                  <a:gd name="T52" fmla="*/ 163 w 201"/>
                  <a:gd name="T53" fmla="*/ 247 h 550"/>
                  <a:gd name="T54" fmla="*/ 163 w 201"/>
                  <a:gd name="T55" fmla="*/ 275 h 550"/>
                  <a:gd name="T56" fmla="*/ 163 w 201"/>
                  <a:gd name="T57" fmla="*/ 299 h 550"/>
                  <a:gd name="T58" fmla="*/ 163 w 201"/>
                  <a:gd name="T59" fmla="*/ 328 h 550"/>
                  <a:gd name="T60" fmla="*/ 169 w 201"/>
                  <a:gd name="T61" fmla="*/ 351 h 550"/>
                  <a:gd name="T62" fmla="*/ 169 w 201"/>
                  <a:gd name="T63" fmla="*/ 380 h 550"/>
                  <a:gd name="T64" fmla="*/ 174 w 201"/>
                  <a:gd name="T65" fmla="*/ 403 h 550"/>
                  <a:gd name="T66" fmla="*/ 180 w 201"/>
                  <a:gd name="T67" fmla="*/ 427 h 550"/>
                  <a:gd name="T68" fmla="*/ 185 w 201"/>
                  <a:gd name="T69" fmla="*/ 455 h 550"/>
                  <a:gd name="T70" fmla="*/ 196 w 201"/>
                  <a:gd name="T71" fmla="*/ 479 h 550"/>
                  <a:gd name="T72" fmla="*/ 201 w 201"/>
                  <a:gd name="T73" fmla="*/ 503 h 5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201" h="550">
                    <a:moveTo>
                      <a:pt x="49" y="550"/>
                    </a:moveTo>
                    <a:lnTo>
                      <a:pt x="43" y="531"/>
                    </a:lnTo>
                    <a:lnTo>
                      <a:pt x="38" y="517"/>
                    </a:lnTo>
                    <a:lnTo>
                      <a:pt x="33" y="503"/>
                    </a:lnTo>
                    <a:lnTo>
                      <a:pt x="27" y="489"/>
                    </a:lnTo>
                    <a:lnTo>
                      <a:pt x="27" y="474"/>
                    </a:lnTo>
                    <a:lnTo>
                      <a:pt x="22" y="460"/>
                    </a:lnTo>
                    <a:lnTo>
                      <a:pt x="16" y="441"/>
                    </a:lnTo>
                    <a:lnTo>
                      <a:pt x="16" y="427"/>
                    </a:lnTo>
                    <a:lnTo>
                      <a:pt x="11" y="413"/>
                    </a:lnTo>
                    <a:lnTo>
                      <a:pt x="11" y="399"/>
                    </a:lnTo>
                    <a:lnTo>
                      <a:pt x="5" y="384"/>
                    </a:lnTo>
                    <a:lnTo>
                      <a:pt x="5" y="365"/>
                    </a:lnTo>
                    <a:lnTo>
                      <a:pt x="0" y="351"/>
                    </a:lnTo>
                    <a:lnTo>
                      <a:pt x="0" y="337"/>
                    </a:lnTo>
                    <a:lnTo>
                      <a:pt x="0" y="323"/>
                    </a:lnTo>
                    <a:lnTo>
                      <a:pt x="0" y="304"/>
                    </a:lnTo>
                    <a:lnTo>
                      <a:pt x="0" y="290"/>
                    </a:lnTo>
                    <a:lnTo>
                      <a:pt x="0" y="275"/>
                    </a:lnTo>
                    <a:lnTo>
                      <a:pt x="0" y="256"/>
                    </a:lnTo>
                    <a:lnTo>
                      <a:pt x="0" y="242"/>
                    </a:lnTo>
                    <a:lnTo>
                      <a:pt x="0" y="228"/>
                    </a:lnTo>
                    <a:lnTo>
                      <a:pt x="0" y="214"/>
                    </a:lnTo>
                    <a:lnTo>
                      <a:pt x="0" y="195"/>
                    </a:lnTo>
                    <a:lnTo>
                      <a:pt x="5" y="181"/>
                    </a:lnTo>
                    <a:lnTo>
                      <a:pt x="5" y="166"/>
                    </a:lnTo>
                    <a:lnTo>
                      <a:pt x="11" y="152"/>
                    </a:lnTo>
                    <a:lnTo>
                      <a:pt x="11" y="133"/>
                    </a:lnTo>
                    <a:lnTo>
                      <a:pt x="16" y="119"/>
                    </a:lnTo>
                    <a:lnTo>
                      <a:pt x="16" y="105"/>
                    </a:lnTo>
                    <a:lnTo>
                      <a:pt x="22" y="91"/>
                    </a:lnTo>
                    <a:lnTo>
                      <a:pt x="27" y="76"/>
                    </a:lnTo>
                    <a:lnTo>
                      <a:pt x="27" y="62"/>
                    </a:lnTo>
                    <a:lnTo>
                      <a:pt x="33" y="43"/>
                    </a:lnTo>
                    <a:lnTo>
                      <a:pt x="38" y="29"/>
                    </a:lnTo>
                    <a:lnTo>
                      <a:pt x="43" y="15"/>
                    </a:lnTo>
                    <a:lnTo>
                      <a:pt x="49" y="0"/>
                    </a:lnTo>
                    <a:lnTo>
                      <a:pt x="201" y="43"/>
                    </a:lnTo>
                    <a:lnTo>
                      <a:pt x="201" y="57"/>
                    </a:lnTo>
                    <a:lnTo>
                      <a:pt x="196" y="67"/>
                    </a:lnTo>
                    <a:lnTo>
                      <a:pt x="190" y="81"/>
                    </a:lnTo>
                    <a:lnTo>
                      <a:pt x="185" y="95"/>
                    </a:lnTo>
                    <a:lnTo>
                      <a:pt x="185" y="105"/>
                    </a:lnTo>
                    <a:lnTo>
                      <a:pt x="180" y="119"/>
                    </a:lnTo>
                    <a:lnTo>
                      <a:pt x="180" y="133"/>
                    </a:lnTo>
                    <a:lnTo>
                      <a:pt x="174" y="143"/>
                    </a:lnTo>
                    <a:lnTo>
                      <a:pt x="174" y="157"/>
                    </a:lnTo>
                    <a:lnTo>
                      <a:pt x="169" y="171"/>
                    </a:lnTo>
                    <a:lnTo>
                      <a:pt x="169" y="185"/>
                    </a:lnTo>
                    <a:lnTo>
                      <a:pt x="169" y="195"/>
                    </a:lnTo>
                    <a:lnTo>
                      <a:pt x="163" y="209"/>
                    </a:lnTo>
                    <a:lnTo>
                      <a:pt x="163" y="223"/>
                    </a:lnTo>
                    <a:lnTo>
                      <a:pt x="163" y="237"/>
                    </a:lnTo>
                    <a:lnTo>
                      <a:pt x="163" y="247"/>
                    </a:lnTo>
                    <a:lnTo>
                      <a:pt x="163" y="261"/>
                    </a:lnTo>
                    <a:lnTo>
                      <a:pt x="163" y="275"/>
                    </a:lnTo>
                    <a:lnTo>
                      <a:pt x="163" y="285"/>
                    </a:lnTo>
                    <a:lnTo>
                      <a:pt x="163" y="299"/>
                    </a:lnTo>
                    <a:lnTo>
                      <a:pt x="163" y="313"/>
                    </a:lnTo>
                    <a:lnTo>
                      <a:pt x="163" y="328"/>
                    </a:lnTo>
                    <a:lnTo>
                      <a:pt x="163" y="337"/>
                    </a:lnTo>
                    <a:lnTo>
                      <a:pt x="169" y="351"/>
                    </a:lnTo>
                    <a:lnTo>
                      <a:pt x="169" y="365"/>
                    </a:lnTo>
                    <a:lnTo>
                      <a:pt x="169" y="380"/>
                    </a:lnTo>
                    <a:lnTo>
                      <a:pt x="174" y="389"/>
                    </a:lnTo>
                    <a:lnTo>
                      <a:pt x="174" y="403"/>
                    </a:lnTo>
                    <a:lnTo>
                      <a:pt x="180" y="418"/>
                    </a:lnTo>
                    <a:lnTo>
                      <a:pt x="180" y="427"/>
                    </a:lnTo>
                    <a:lnTo>
                      <a:pt x="185" y="441"/>
                    </a:lnTo>
                    <a:lnTo>
                      <a:pt x="185" y="455"/>
                    </a:lnTo>
                    <a:lnTo>
                      <a:pt x="190" y="465"/>
                    </a:lnTo>
                    <a:lnTo>
                      <a:pt x="196" y="479"/>
                    </a:lnTo>
                    <a:lnTo>
                      <a:pt x="201" y="493"/>
                    </a:lnTo>
                    <a:lnTo>
                      <a:pt x="201" y="503"/>
                    </a:lnTo>
                    <a:lnTo>
                      <a:pt x="49" y="550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32" name="Freeform 15"/>
              <p:cNvSpPr>
                <a:spLocks/>
              </p:cNvSpPr>
              <p:nvPr/>
            </p:nvSpPr>
            <p:spPr bwMode="auto">
              <a:xfrm>
                <a:off x="1948" y="1374"/>
                <a:ext cx="468" cy="488"/>
              </a:xfrm>
              <a:custGeom>
                <a:avLst/>
                <a:gdLst>
                  <a:gd name="T0" fmla="*/ 5 w 468"/>
                  <a:gd name="T1" fmla="*/ 431 h 488"/>
                  <a:gd name="T2" fmla="*/ 16 w 468"/>
                  <a:gd name="T3" fmla="*/ 403 h 488"/>
                  <a:gd name="T4" fmla="*/ 33 w 468"/>
                  <a:gd name="T5" fmla="*/ 374 h 488"/>
                  <a:gd name="T6" fmla="*/ 43 w 468"/>
                  <a:gd name="T7" fmla="*/ 346 h 488"/>
                  <a:gd name="T8" fmla="*/ 60 w 468"/>
                  <a:gd name="T9" fmla="*/ 317 h 488"/>
                  <a:gd name="T10" fmla="*/ 76 w 468"/>
                  <a:gd name="T11" fmla="*/ 289 h 488"/>
                  <a:gd name="T12" fmla="*/ 98 w 468"/>
                  <a:gd name="T13" fmla="*/ 261 h 488"/>
                  <a:gd name="T14" fmla="*/ 114 w 468"/>
                  <a:gd name="T15" fmla="*/ 237 h 488"/>
                  <a:gd name="T16" fmla="*/ 136 w 468"/>
                  <a:gd name="T17" fmla="*/ 208 h 488"/>
                  <a:gd name="T18" fmla="*/ 158 w 468"/>
                  <a:gd name="T19" fmla="*/ 185 h 488"/>
                  <a:gd name="T20" fmla="*/ 180 w 468"/>
                  <a:gd name="T21" fmla="*/ 161 h 488"/>
                  <a:gd name="T22" fmla="*/ 201 w 468"/>
                  <a:gd name="T23" fmla="*/ 137 h 488"/>
                  <a:gd name="T24" fmla="*/ 223 w 468"/>
                  <a:gd name="T25" fmla="*/ 114 h 488"/>
                  <a:gd name="T26" fmla="*/ 250 w 468"/>
                  <a:gd name="T27" fmla="*/ 95 h 488"/>
                  <a:gd name="T28" fmla="*/ 272 w 468"/>
                  <a:gd name="T29" fmla="*/ 71 h 488"/>
                  <a:gd name="T30" fmla="*/ 299 w 468"/>
                  <a:gd name="T31" fmla="*/ 52 h 488"/>
                  <a:gd name="T32" fmla="*/ 326 w 468"/>
                  <a:gd name="T33" fmla="*/ 28 h 488"/>
                  <a:gd name="T34" fmla="*/ 354 w 468"/>
                  <a:gd name="T35" fmla="*/ 9 h 488"/>
                  <a:gd name="T36" fmla="*/ 468 w 468"/>
                  <a:gd name="T37" fmla="*/ 118 h 488"/>
                  <a:gd name="T38" fmla="*/ 441 w 468"/>
                  <a:gd name="T39" fmla="*/ 133 h 488"/>
                  <a:gd name="T40" fmla="*/ 419 w 468"/>
                  <a:gd name="T41" fmla="*/ 147 h 488"/>
                  <a:gd name="T42" fmla="*/ 397 w 468"/>
                  <a:gd name="T43" fmla="*/ 166 h 488"/>
                  <a:gd name="T44" fmla="*/ 375 w 468"/>
                  <a:gd name="T45" fmla="*/ 185 h 488"/>
                  <a:gd name="T46" fmla="*/ 354 w 468"/>
                  <a:gd name="T47" fmla="*/ 204 h 488"/>
                  <a:gd name="T48" fmla="*/ 332 w 468"/>
                  <a:gd name="T49" fmla="*/ 223 h 488"/>
                  <a:gd name="T50" fmla="*/ 316 w 468"/>
                  <a:gd name="T51" fmla="*/ 242 h 488"/>
                  <a:gd name="T52" fmla="*/ 294 w 468"/>
                  <a:gd name="T53" fmla="*/ 261 h 488"/>
                  <a:gd name="T54" fmla="*/ 277 w 468"/>
                  <a:gd name="T55" fmla="*/ 280 h 488"/>
                  <a:gd name="T56" fmla="*/ 261 w 468"/>
                  <a:gd name="T57" fmla="*/ 303 h 488"/>
                  <a:gd name="T58" fmla="*/ 245 w 468"/>
                  <a:gd name="T59" fmla="*/ 327 h 488"/>
                  <a:gd name="T60" fmla="*/ 228 w 468"/>
                  <a:gd name="T61" fmla="*/ 346 h 488"/>
                  <a:gd name="T62" fmla="*/ 212 w 468"/>
                  <a:gd name="T63" fmla="*/ 370 h 488"/>
                  <a:gd name="T64" fmla="*/ 201 w 468"/>
                  <a:gd name="T65" fmla="*/ 393 h 488"/>
                  <a:gd name="T66" fmla="*/ 185 w 468"/>
                  <a:gd name="T67" fmla="*/ 417 h 488"/>
                  <a:gd name="T68" fmla="*/ 174 w 468"/>
                  <a:gd name="T69" fmla="*/ 441 h 488"/>
                  <a:gd name="T70" fmla="*/ 163 w 468"/>
                  <a:gd name="T71" fmla="*/ 464 h 488"/>
                  <a:gd name="T72" fmla="*/ 152 w 468"/>
                  <a:gd name="T73" fmla="*/ 488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468" h="488">
                    <a:moveTo>
                      <a:pt x="0" y="445"/>
                    </a:moveTo>
                    <a:lnTo>
                      <a:pt x="5" y="431"/>
                    </a:lnTo>
                    <a:lnTo>
                      <a:pt x="11" y="417"/>
                    </a:lnTo>
                    <a:lnTo>
                      <a:pt x="16" y="403"/>
                    </a:lnTo>
                    <a:lnTo>
                      <a:pt x="22" y="389"/>
                    </a:lnTo>
                    <a:lnTo>
                      <a:pt x="33" y="374"/>
                    </a:lnTo>
                    <a:lnTo>
                      <a:pt x="38" y="360"/>
                    </a:lnTo>
                    <a:lnTo>
                      <a:pt x="43" y="346"/>
                    </a:lnTo>
                    <a:lnTo>
                      <a:pt x="54" y="332"/>
                    </a:lnTo>
                    <a:lnTo>
                      <a:pt x="60" y="317"/>
                    </a:lnTo>
                    <a:lnTo>
                      <a:pt x="71" y="303"/>
                    </a:lnTo>
                    <a:lnTo>
                      <a:pt x="76" y="289"/>
                    </a:lnTo>
                    <a:lnTo>
                      <a:pt x="87" y="275"/>
                    </a:lnTo>
                    <a:lnTo>
                      <a:pt x="98" y="261"/>
                    </a:lnTo>
                    <a:lnTo>
                      <a:pt x="103" y="251"/>
                    </a:lnTo>
                    <a:lnTo>
                      <a:pt x="114" y="237"/>
                    </a:lnTo>
                    <a:lnTo>
                      <a:pt x="125" y="223"/>
                    </a:lnTo>
                    <a:lnTo>
                      <a:pt x="136" y="208"/>
                    </a:lnTo>
                    <a:lnTo>
                      <a:pt x="147" y="199"/>
                    </a:lnTo>
                    <a:lnTo>
                      <a:pt x="158" y="185"/>
                    </a:lnTo>
                    <a:lnTo>
                      <a:pt x="163" y="175"/>
                    </a:lnTo>
                    <a:lnTo>
                      <a:pt x="180" y="161"/>
                    </a:lnTo>
                    <a:lnTo>
                      <a:pt x="190" y="152"/>
                    </a:lnTo>
                    <a:lnTo>
                      <a:pt x="201" y="137"/>
                    </a:lnTo>
                    <a:lnTo>
                      <a:pt x="212" y="128"/>
                    </a:lnTo>
                    <a:lnTo>
                      <a:pt x="223" y="114"/>
                    </a:lnTo>
                    <a:lnTo>
                      <a:pt x="234" y="104"/>
                    </a:lnTo>
                    <a:lnTo>
                      <a:pt x="250" y="95"/>
                    </a:lnTo>
                    <a:lnTo>
                      <a:pt x="261" y="80"/>
                    </a:lnTo>
                    <a:lnTo>
                      <a:pt x="272" y="71"/>
                    </a:lnTo>
                    <a:lnTo>
                      <a:pt x="288" y="62"/>
                    </a:lnTo>
                    <a:lnTo>
                      <a:pt x="299" y="52"/>
                    </a:lnTo>
                    <a:lnTo>
                      <a:pt x="316" y="38"/>
                    </a:lnTo>
                    <a:lnTo>
                      <a:pt x="326" y="28"/>
                    </a:lnTo>
                    <a:lnTo>
                      <a:pt x="343" y="19"/>
                    </a:lnTo>
                    <a:lnTo>
                      <a:pt x="354" y="9"/>
                    </a:lnTo>
                    <a:lnTo>
                      <a:pt x="370" y="0"/>
                    </a:lnTo>
                    <a:lnTo>
                      <a:pt x="468" y="118"/>
                    </a:lnTo>
                    <a:lnTo>
                      <a:pt x="452" y="123"/>
                    </a:lnTo>
                    <a:lnTo>
                      <a:pt x="441" y="133"/>
                    </a:lnTo>
                    <a:lnTo>
                      <a:pt x="430" y="142"/>
                    </a:lnTo>
                    <a:lnTo>
                      <a:pt x="419" y="147"/>
                    </a:lnTo>
                    <a:lnTo>
                      <a:pt x="408" y="156"/>
                    </a:lnTo>
                    <a:lnTo>
                      <a:pt x="397" y="166"/>
                    </a:lnTo>
                    <a:lnTo>
                      <a:pt x="386" y="175"/>
                    </a:lnTo>
                    <a:lnTo>
                      <a:pt x="375" y="185"/>
                    </a:lnTo>
                    <a:lnTo>
                      <a:pt x="365" y="194"/>
                    </a:lnTo>
                    <a:lnTo>
                      <a:pt x="354" y="204"/>
                    </a:lnTo>
                    <a:lnTo>
                      <a:pt x="343" y="213"/>
                    </a:lnTo>
                    <a:lnTo>
                      <a:pt x="332" y="223"/>
                    </a:lnTo>
                    <a:lnTo>
                      <a:pt x="321" y="232"/>
                    </a:lnTo>
                    <a:lnTo>
                      <a:pt x="316" y="242"/>
                    </a:lnTo>
                    <a:lnTo>
                      <a:pt x="305" y="251"/>
                    </a:lnTo>
                    <a:lnTo>
                      <a:pt x="294" y="261"/>
                    </a:lnTo>
                    <a:lnTo>
                      <a:pt x="283" y="270"/>
                    </a:lnTo>
                    <a:lnTo>
                      <a:pt x="277" y="280"/>
                    </a:lnTo>
                    <a:lnTo>
                      <a:pt x="267" y="294"/>
                    </a:lnTo>
                    <a:lnTo>
                      <a:pt x="261" y="303"/>
                    </a:lnTo>
                    <a:lnTo>
                      <a:pt x="250" y="313"/>
                    </a:lnTo>
                    <a:lnTo>
                      <a:pt x="245" y="327"/>
                    </a:lnTo>
                    <a:lnTo>
                      <a:pt x="234" y="336"/>
                    </a:lnTo>
                    <a:lnTo>
                      <a:pt x="228" y="346"/>
                    </a:lnTo>
                    <a:lnTo>
                      <a:pt x="218" y="360"/>
                    </a:lnTo>
                    <a:lnTo>
                      <a:pt x="212" y="370"/>
                    </a:lnTo>
                    <a:lnTo>
                      <a:pt x="207" y="379"/>
                    </a:lnTo>
                    <a:lnTo>
                      <a:pt x="201" y="393"/>
                    </a:lnTo>
                    <a:lnTo>
                      <a:pt x="196" y="403"/>
                    </a:lnTo>
                    <a:lnTo>
                      <a:pt x="185" y="417"/>
                    </a:lnTo>
                    <a:lnTo>
                      <a:pt x="180" y="426"/>
                    </a:lnTo>
                    <a:lnTo>
                      <a:pt x="174" y="441"/>
                    </a:lnTo>
                    <a:lnTo>
                      <a:pt x="169" y="450"/>
                    </a:lnTo>
                    <a:lnTo>
                      <a:pt x="163" y="464"/>
                    </a:lnTo>
                    <a:lnTo>
                      <a:pt x="158" y="479"/>
                    </a:lnTo>
                    <a:lnTo>
                      <a:pt x="152" y="488"/>
                    </a:lnTo>
                    <a:lnTo>
                      <a:pt x="0" y="445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33" name="Freeform 16"/>
              <p:cNvSpPr>
                <a:spLocks/>
              </p:cNvSpPr>
              <p:nvPr/>
            </p:nvSpPr>
            <p:spPr bwMode="auto">
              <a:xfrm>
                <a:off x="2318" y="1208"/>
                <a:ext cx="599" cy="284"/>
              </a:xfrm>
              <a:custGeom>
                <a:avLst/>
                <a:gdLst>
                  <a:gd name="T0" fmla="*/ 16 w 599"/>
                  <a:gd name="T1" fmla="*/ 161 h 284"/>
                  <a:gd name="T2" fmla="*/ 44 w 599"/>
                  <a:gd name="T3" fmla="*/ 142 h 284"/>
                  <a:gd name="T4" fmla="*/ 76 w 599"/>
                  <a:gd name="T5" fmla="*/ 123 h 284"/>
                  <a:gd name="T6" fmla="*/ 103 w 599"/>
                  <a:gd name="T7" fmla="*/ 109 h 284"/>
                  <a:gd name="T8" fmla="*/ 136 w 599"/>
                  <a:gd name="T9" fmla="*/ 95 h 284"/>
                  <a:gd name="T10" fmla="*/ 169 w 599"/>
                  <a:gd name="T11" fmla="*/ 81 h 284"/>
                  <a:gd name="T12" fmla="*/ 201 w 599"/>
                  <a:gd name="T13" fmla="*/ 71 h 284"/>
                  <a:gd name="T14" fmla="*/ 234 w 599"/>
                  <a:gd name="T15" fmla="*/ 57 h 284"/>
                  <a:gd name="T16" fmla="*/ 267 w 599"/>
                  <a:gd name="T17" fmla="*/ 47 h 284"/>
                  <a:gd name="T18" fmla="*/ 299 w 599"/>
                  <a:gd name="T19" fmla="*/ 38 h 284"/>
                  <a:gd name="T20" fmla="*/ 337 w 599"/>
                  <a:gd name="T21" fmla="*/ 28 h 284"/>
                  <a:gd name="T22" fmla="*/ 370 w 599"/>
                  <a:gd name="T23" fmla="*/ 24 h 284"/>
                  <a:gd name="T24" fmla="*/ 403 w 599"/>
                  <a:gd name="T25" fmla="*/ 14 h 284"/>
                  <a:gd name="T26" fmla="*/ 441 w 599"/>
                  <a:gd name="T27" fmla="*/ 9 h 284"/>
                  <a:gd name="T28" fmla="*/ 473 w 599"/>
                  <a:gd name="T29" fmla="*/ 5 h 284"/>
                  <a:gd name="T30" fmla="*/ 512 w 599"/>
                  <a:gd name="T31" fmla="*/ 0 h 284"/>
                  <a:gd name="T32" fmla="*/ 544 w 599"/>
                  <a:gd name="T33" fmla="*/ 0 h 284"/>
                  <a:gd name="T34" fmla="*/ 582 w 599"/>
                  <a:gd name="T35" fmla="*/ 0 h 284"/>
                  <a:gd name="T36" fmla="*/ 599 w 599"/>
                  <a:gd name="T37" fmla="*/ 142 h 284"/>
                  <a:gd name="T38" fmla="*/ 571 w 599"/>
                  <a:gd name="T39" fmla="*/ 142 h 284"/>
                  <a:gd name="T40" fmla="*/ 539 w 599"/>
                  <a:gd name="T41" fmla="*/ 142 h 284"/>
                  <a:gd name="T42" fmla="*/ 512 w 599"/>
                  <a:gd name="T43" fmla="*/ 147 h 284"/>
                  <a:gd name="T44" fmla="*/ 479 w 599"/>
                  <a:gd name="T45" fmla="*/ 147 h 284"/>
                  <a:gd name="T46" fmla="*/ 452 w 599"/>
                  <a:gd name="T47" fmla="*/ 152 h 284"/>
                  <a:gd name="T48" fmla="*/ 424 w 599"/>
                  <a:gd name="T49" fmla="*/ 156 h 284"/>
                  <a:gd name="T50" fmla="*/ 392 w 599"/>
                  <a:gd name="T51" fmla="*/ 161 h 284"/>
                  <a:gd name="T52" fmla="*/ 365 w 599"/>
                  <a:gd name="T53" fmla="*/ 171 h 284"/>
                  <a:gd name="T54" fmla="*/ 337 w 599"/>
                  <a:gd name="T55" fmla="*/ 175 h 284"/>
                  <a:gd name="T56" fmla="*/ 305 w 599"/>
                  <a:gd name="T57" fmla="*/ 185 h 284"/>
                  <a:gd name="T58" fmla="*/ 278 w 599"/>
                  <a:gd name="T59" fmla="*/ 194 h 284"/>
                  <a:gd name="T60" fmla="*/ 250 w 599"/>
                  <a:gd name="T61" fmla="*/ 204 h 284"/>
                  <a:gd name="T62" fmla="*/ 223 w 599"/>
                  <a:gd name="T63" fmla="*/ 218 h 284"/>
                  <a:gd name="T64" fmla="*/ 196 w 599"/>
                  <a:gd name="T65" fmla="*/ 228 h 284"/>
                  <a:gd name="T66" fmla="*/ 169 w 599"/>
                  <a:gd name="T67" fmla="*/ 242 h 284"/>
                  <a:gd name="T68" fmla="*/ 147 w 599"/>
                  <a:gd name="T69" fmla="*/ 256 h 284"/>
                  <a:gd name="T70" fmla="*/ 120 w 599"/>
                  <a:gd name="T71" fmla="*/ 270 h 284"/>
                  <a:gd name="T72" fmla="*/ 98 w 599"/>
                  <a:gd name="T73" fmla="*/ 284 h 2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599" h="284">
                    <a:moveTo>
                      <a:pt x="0" y="166"/>
                    </a:moveTo>
                    <a:lnTo>
                      <a:pt x="16" y="161"/>
                    </a:lnTo>
                    <a:lnTo>
                      <a:pt x="27" y="152"/>
                    </a:lnTo>
                    <a:lnTo>
                      <a:pt x="44" y="142"/>
                    </a:lnTo>
                    <a:lnTo>
                      <a:pt x="60" y="133"/>
                    </a:lnTo>
                    <a:lnTo>
                      <a:pt x="76" y="123"/>
                    </a:lnTo>
                    <a:lnTo>
                      <a:pt x="87" y="118"/>
                    </a:lnTo>
                    <a:lnTo>
                      <a:pt x="103" y="109"/>
                    </a:lnTo>
                    <a:lnTo>
                      <a:pt x="120" y="104"/>
                    </a:lnTo>
                    <a:lnTo>
                      <a:pt x="136" y="95"/>
                    </a:lnTo>
                    <a:lnTo>
                      <a:pt x="152" y="90"/>
                    </a:lnTo>
                    <a:lnTo>
                      <a:pt x="169" y="81"/>
                    </a:lnTo>
                    <a:lnTo>
                      <a:pt x="185" y="76"/>
                    </a:lnTo>
                    <a:lnTo>
                      <a:pt x="201" y="71"/>
                    </a:lnTo>
                    <a:lnTo>
                      <a:pt x="218" y="62"/>
                    </a:lnTo>
                    <a:lnTo>
                      <a:pt x="234" y="57"/>
                    </a:lnTo>
                    <a:lnTo>
                      <a:pt x="250" y="52"/>
                    </a:lnTo>
                    <a:lnTo>
                      <a:pt x="267" y="47"/>
                    </a:lnTo>
                    <a:lnTo>
                      <a:pt x="283" y="43"/>
                    </a:lnTo>
                    <a:lnTo>
                      <a:pt x="299" y="38"/>
                    </a:lnTo>
                    <a:lnTo>
                      <a:pt x="321" y="33"/>
                    </a:lnTo>
                    <a:lnTo>
                      <a:pt x="337" y="28"/>
                    </a:lnTo>
                    <a:lnTo>
                      <a:pt x="354" y="24"/>
                    </a:lnTo>
                    <a:lnTo>
                      <a:pt x="370" y="24"/>
                    </a:lnTo>
                    <a:lnTo>
                      <a:pt x="386" y="19"/>
                    </a:lnTo>
                    <a:lnTo>
                      <a:pt x="403" y="14"/>
                    </a:lnTo>
                    <a:lnTo>
                      <a:pt x="424" y="14"/>
                    </a:lnTo>
                    <a:lnTo>
                      <a:pt x="441" y="9"/>
                    </a:lnTo>
                    <a:lnTo>
                      <a:pt x="457" y="9"/>
                    </a:lnTo>
                    <a:lnTo>
                      <a:pt x="473" y="5"/>
                    </a:lnTo>
                    <a:lnTo>
                      <a:pt x="495" y="5"/>
                    </a:lnTo>
                    <a:lnTo>
                      <a:pt x="512" y="0"/>
                    </a:lnTo>
                    <a:lnTo>
                      <a:pt x="528" y="0"/>
                    </a:lnTo>
                    <a:lnTo>
                      <a:pt x="544" y="0"/>
                    </a:lnTo>
                    <a:lnTo>
                      <a:pt x="566" y="0"/>
                    </a:lnTo>
                    <a:lnTo>
                      <a:pt x="582" y="0"/>
                    </a:lnTo>
                    <a:lnTo>
                      <a:pt x="599" y="0"/>
                    </a:lnTo>
                    <a:lnTo>
                      <a:pt x="599" y="142"/>
                    </a:lnTo>
                    <a:lnTo>
                      <a:pt x="588" y="142"/>
                    </a:lnTo>
                    <a:lnTo>
                      <a:pt x="571" y="142"/>
                    </a:lnTo>
                    <a:lnTo>
                      <a:pt x="555" y="142"/>
                    </a:lnTo>
                    <a:lnTo>
                      <a:pt x="539" y="142"/>
                    </a:lnTo>
                    <a:lnTo>
                      <a:pt x="528" y="142"/>
                    </a:lnTo>
                    <a:lnTo>
                      <a:pt x="512" y="147"/>
                    </a:lnTo>
                    <a:lnTo>
                      <a:pt x="495" y="147"/>
                    </a:lnTo>
                    <a:lnTo>
                      <a:pt x="479" y="147"/>
                    </a:lnTo>
                    <a:lnTo>
                      <a:pt x="468" y="152"/>
                    </a:lnTo>
                    <a:lnTo>
                      <a:pt x="452" y="152"/>
                    </a:lnTo>
                    <a:lnTo>
                      <a:pt x="435" y="156"/>
                    </a:lnTo>
                    <a:lnTo>
                      <a:pt x="424" y="156"/>
                    </a:lnTo>
                    <a:lnTo>
                      <a:pt x="408" y="161"/>
                    </a:lnTo>
                    <a:lnTo>
                      <a:pt x="392" y="161"/>
                    </a:lnTo>
                    <a:lnTo>
                      <a:pt x="375" y="166"/>
                    </a:lnTo>
                    <a:lnTo>
                      <a:pt x="365" y="171"/>
                    </a:lnTo>
                    <a:lnTo>
                      <a:pt x="348" y="175"/>
                    </a:lnTo>
                    <a:lnTo>
                      <a:pt x="337" y="175"/>
                    </a:lnTo>
                    <a:lnTo>
                      <a:pt x="321" y="180"/>
                    </a:lnTo>
                    <a:lnTo>
                      <a:pt x="305" y="185"/>
                    </a:lnTo>
                    <a:lnTo>
                      <a:pt x="294" y="190"/>
                    </a:lnTo>
                    <a:lnTo>
                      <a:pt x="278" y="194"/>
                    </a:lnTo>
                    <a:lnTo>
                      <a:pt x="267" y="199"/>
                    </a:lnTo>
                    <a:lnTo>
                      <a:pt x="250" y="204"/>
                    </a:lnTo>
                    <a:lnTo>
                      <a:pt x="239" y="209"/>
                    </a:lnTo>
                    <a:lnTo>
                      <a:pt x="223" y="218"/>
                    </a:lnTo>
                    <a:lnTo>
                      <a:pt x="212" y="223"/>
                    </a:lnTo>
                    <a:lnTo>
                      <a:pt x="196" y="228"/>
                    </a:lnTo>
                    <a:lnTo>
                      <a:pt x="185" y="232"/>
                    </a:lnTo>
                    <a:lnTo>
                      <a:pt x="169" y="242"/>
                    </a:lnTo>
                    <a:lnTo>
                      <a:pt x="158" y="246"/>
                    </a:lnTo>
                    <a:lnTo>
                      <a:pt x="147" y="256"/>
                    </a:lnTo>
                    <a:lnTo>
                      <a:pt x="131" y="261"/>
                    </a:lnTo>
                    <a:lnTo>
                      <a:pt x="120" y="270"/>
                    </a:lnTo>
                    <a:lnTo>
                      <a:pt x="109" y="275"/>
                    </a:lnTo>
                    <a:lnTo>
                      <a:pt x="98" y="284"/>
                    </a:lnTo>
                    <a:lnTo>
                      <a:pt x="0" y="166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34" name="Freeform 17"/>
              <p:cNvSpPr>
                <a:spLocks/>
              </p:cNvSpPr>
              <p:nvPr/>
            </p:nvSpPr>
            <p:spPr bwMode="auto">
              <a:xfrm>
                <a:off x="2917" y="1052"/>
                <a:ext cx="702" cy="322"/>
              </a:xfrm>
              <a:custGeom>
                <a:avLst/>
                <a:gdLst>
                  <a:gd name="T0" fmla="*/ 21 w 702"/>
                  <a:gd name="T1" fmla="*/ 0 h 322"/>
                  <a:gd name="T2" fmla="*/ 65 w 702"/>
                  <a:gd name="T3" fmla="*/ 0 h 322"/>
                  <a:gd name="T4" fmla="*/ 103 w 702"/>
                  <a:gd name="T5" fmla="*/ 4 h 322"/>
                  <a:gd name="T6" fmla="*/ 147 w 702"/>
                  <a:gd name="T7" fmla="*/ 4 h 322"/>
                  <a:gd name="T8" fmla="*/ 190 w 702"/>
                  <a:gd name="T9" fmla="*/ 9 h 322"/>
                  <a:gd name="T10" fmla="*/ 228 w 702"/>
                  <a:gd name="T11" fmla="*/ 19 h 322"/>
                  <a:gd name="T12" fmla="*/ 272 w 702"/>
                  <a:gd name="T13" fmla="*/ 23 h 322"/>
                  <a:gd name="T14" fmla="*/ 310 w 702"/>
                  <a:gd name="T15" fmla="*/ 33 h 322"/>
                  <a:gd name="T16" fmla="*/ 348 w 702"/>
                  <a:gd name="T17" fmla="*/ 42 h 322"/>
                  <a:gd name="T18" fmla="*/ 391 w 702"/>
                  <a:gd name="T19" fmla="*/ 56 h 322"/>
                  <a:gd name="T20" fmla="*/ 430 w 702"/>
                  <a:gd name="T21" fmla="*/ 66 h 322"/>
                  <a:gd name="T22" fmla="*/ 468 w 702"/>
                  <a:gd name="T23" fmla="*/ 80 h 322"/>
                  <a:gd name="T24" fmla="*/ 506 w 702"/>
                  <a:gd name="T25" fmla="*/ 94 h 322"/>
                  <a:gd name="T26" fmla="*/ 544 w 702"/>
                  <a:gd name="T27" fmla="*/ 113 h 322"/>
                  <a:gd name="T28" fmla="*/ 582 w 702"/>
                  <a:gd name="T29" fmla="*/ 128 h 322"/>
                  <a:gd name="T30" fmla="*/ 615 w 702"/>
                  <a:gd name="T31" fmla="*/ 147 h 322"/>
                  <a:gd name="T32" fmla="*/ 653 w 702"/>
                  <a:gd name="T33" fmla="*/ 165 h 322"/>
                  <a:gd name="T34" fmla="*/ 685 w 702"/>
                  <a:gd name="T35" fmla="*/ 189 h 322"/>
                  <a:gd name="T36" fmla="*/ 598 w 702"/>
                  <a:gd name="T37" fmla="*/ 322 h 322"/>
                  <a:gd name="T38" fmla="*/ 571 w 702"/>
                  <a:gd name="T39" fmla="*/ 308 h 322"/>
                  <a:gd name="T40" fmla="*/ 544 w 702"/>
                  <a:gd name="T41" fmla="*/ 289 h 322"/>
                  <a:gd name="T42" fmla="*/ 511 w 702"/>
                  <a:gd name="T43" fmla="*/ 274 h 322"/>
                  <a:gd name="T44" fmla="*/ 479 w 702"/>
                  <a:gd name="T45" fmla="*/ 260 h 322"/>
                  <a:gd name="T46" fmla="*/ 446 w 702"/>
                  <a:gd name="T47" fmla="*/ 246 h 322"/>
                  <a:gd name="T48" fmla="*/ 419 w 702"/>
                  <a:gd name="T49" fmla="*/ 232 h 322"/>
                  <a:gd name="T50" fmla="*/ 381 w 702"/>
                  <a:gd name="T51" fmla="*/ 218 h 322"/>
                  <a:gd name="T52" fmla="*/ 348 w 702"/>
                  <a:gd name="T53" fmla="*/ 208 h 322"/>
                  <a:gd name="T54" fmla="*/ 315 w 702"/>
                  <a:gd name="T55" fmla="*/ 199 h 322"/>
                  <a:gd name="T56" fmla="*/ 283 w 702"/>
                  <a:gd name="T57" fmla="*/ 189 h 322"/>
                  <a:gd name="T58" fmla="*/ 250 w 702"/>
                  <a:gd name="T59" fmla="*/ 180 h 322"/>
                  <a:gd name="T60" fmla="*/ 212 w 702"/>
                  <a:gd name="T61" fmla="*/ 175 h 322"/>
                  <a:gd name="T62" fmla="*/ 179 w 702"/>
                  <a:gd name="T63" fmla="*/ 170 h 322"/>
                  <a:gd name="T64" fmla="*/ 141 w 702"/>
                  <a:gd name="T65" fmla="*/ 165 h 322"/>
                  <a:gd name="T66" fmla="*/ 108 w 702"/>
                  <a:gd name="T67" fmla="*/ 161 h 322"/>
                  <a:gd name="T68" fmla="*/ 70 w 702"/>
                  <a:gd name="T69" fmla="*/ 156 h 322"/>
                  <a:gd name="T70" fmla="*/ 38 w 702"/>
                  <a:gd name="T71" fmla="*/ 156 h 322"/>
                  <a:gd name="T72" fmla="*/ 0 w 702"/>
                  <a:gd name="T73" fmla="*/ 156 h 3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702" h="322">
                    <a:moveTo>
                      <a:pt x="0" y="0"/>
                    </a:moveTo>
                    <a:lnTo>
                      <a:pt x="21" y="0"/>
                    </a:lnTo>
                    <a:lnTo>
                      <a:pt x="43" y="0"/>
                    </a:lnTo>
                    <a:lnTo>
                      <a:pt x="65" y="0"/>
                    </a:lnTo>
                    <a:lnTo>
                      <a:pt x="87" y="0"/>
                    </a:lnTo>
                    <a:lnTo>
                      <a:pt x="103" y="4"/>
                    </a:lnTo>
                    <a:lnTo>
                      <a:pt x="125" y="4"/>
                    </a:lnTo>
                    <a:lnTo>
                      <a:pt x="147" y="4"/>
                    </a:lnTo>
                    <a:lnTo>
                      <a:pt x="168" y="9"/>
                    </a:lnTo>
                    <a:lnTo>
                      <a:pt x="190" y="9"/>
                    </a:lnTo>
                    <a:lnTo>
                      <a:pt x="206" y="14"/>
                    </a:lnTo>
                    <a:lnTo>
                      <a:pt x="228" y="19"/>
                    </a:lnTo>
                    <a:lnTo>
                      <a:pt x="250" y="23"/>
                    </a:lnTo>
                    <a:lnTo>
                      <a:pt x="272" y="23"/>
                    </a:lnTo>
                    <a:lnTo>
                      <a:pt x="288" y="28"/>
                    </a:lnTo>
                    <a:lnTo>
                      <a:pt x="310" y="33"/>
                    </a:lnTo>
                    <a:lnTo>
                      <a:pt x="332" y="37"/>
                    </a:lnTo>
                    <a:lnTo>
                      <a:pt x="348" y="42"/>
                    </a:lnTo>
                    <a:lnTo>
                      <a:pt x="370" y="52"/>
                    </a:lnTo>
                    <a:lnTo>
                      <a:pt x="391" y="56"/>
                    </a:lnTo>
                    <a:lnTo>
                      <a:pt x="408" y="61"/>
                    </a:lnTo>
                    <a:lnTo>
                      <a:pt x="430" y="66"/>
                    </a:lnTo>
                    <a:lnTo>
                      <a:pt x="446" y="75"/>
                    </a:lnTo>
                    <a:lnTo>
                      <a:pt x="468" y="80"/>
                    </a:lnTo>
                    <a:lnTo>
                      <a:pt x="489" y="90"/>
                    </a:lnTo>
                    <a:lnTo>
                      <a:pt x="506" y="94"/>
                    </a:lnTo>
                    <a:lnTo>
                      <a:pt x="522" y="104"/>
                    </a:lnTo>
                    <a:lnTo>
                      <a:pt x="544" y="113"/>
                    </a:lnTo>
                    <a:lnTo>
                      <a:pt x="560" y="118"/>
                    </a:lnTo>
                    <a:lnTo>
                      <a:pt x="582" y="128"/>
                    </a:lnTo>
                    <a:lnTo>
                      <a:pt x="598" y="137"/>
                    </a:lnTo>
                    <a:lnTo>
                      <a:pt x="615" y="147"/>
                    </a:lnTo>
                    <a:lnTo>
                      <a:pt x="636" y="156"/>
                    </a:lnTo>
                    <a:lnTo>
                      <a:pt x="653" y="165"/>
                    </a:lnTo>
                    <a:lnTo>
                      <a:pt x="669" y="175"/>
                    </a:lnTo>
                    <a:lnTo>
                      <a:pt x="685" y="189"/>
                    </a:lnTo>
                    <a:lnTo>
                      <a:pt x="702" y="199"/>
                    </a:lnTo>
                    <a:lnTo>
                      <a:pt x="598" y="322"/>
                    </a:lnTo>
                    <a:lnTo>
                      <a:pt x="587" y="317"/>
                    </a:lnTo>
                    <a:lnTo>
                      <a:pt x="571" y="308"/>
                    </a:lnTo>
                    <a:lnTo>
                      <a:pt x="555" y="298"/>
                    </a:lnTo>
                    <a:lnTo>
                      <a:pt x="544" y="289"/>
                    </a:lnTo>
                    <a:lnTo>
                      <a:pt x="528" y="279"/>
                    </a:lnTo>
                    <a:lnTo>
                      <a:pt x="511" y="274"/>
                    </a:lnTo>
                    <a:lnTo>
                      <a:pt x="495" y="265"/>
                    </a:lnTo>
                    <a:lnTo>
                      <a:pt x="479" y="260"/>
                    </a:lnTo>
                    <a:lnTo>
                      <a:pt x="462" y="251"/>
                    </a:lnTo>
                    <a:lnTo>
                      <a:pt x="446" y="246"/>
                    </a:lnTo>
                    <a:lnTo>
                      <a:pt x="430" y="237"/>
                    </a:lnTo>
                    <a:lnTo>
                      <a:pt x="419" y="232"/>
                    </a:lnTo>
                    <a:lnTo>
                      <a:pt x="402" y="227"/>
                    </a:lnTo>
                    <a:lnTo>
                      <a:pt x="381" y="218"/>
                    </a:lnTo>
                    <a:lnTo>
                      <a:pt x="364" y="213"/>
                    </a:lnTo>
                    <a:lnTo>
                      <a:pt x="348" y="208"/>
                    </a:lnTo>
                    <a:lnTo>
                      <a:pt x="332" y="203"/>
                    </a:lnTo>
                    <a:lnTo>
                      <a:pt x="315" y="199"/>
                    </a:lnTo>
                    <a:lnTo>
                      <a:pt x="299" y="194"/>
                    </a:lnTo>
                    <a:lnTo>
                      <a:pt x="283" y="189"/>
                    </a:lnTo>
                    <a:lnTo>
                      <a:pt x="266" y="184"/>
                    </a:lnTo>
                    <a:lnTo>
                      <a:pt x="250" y="180"/>
                    </a:lnTo>
                    <a:lnTo>
                      <a:pt x="228" y="180"/>
                    </a:lnTo>
                    <a:lnTo>
                      <a:pt x="212" y="175"/>
                    </a:lnTo>
                    <a:lnTo>
                      <a:pt x="196" y="170"/>
                    </a:lnTo>
                    <a:lnTo>
                      <a:pt x="179" y="170"/>
                    </a:lnTo>
                    <a:lnTo>
                      <a:pt x="163" y="165"/>
                    </a:lnTo>
                    <a:lnTo>
                      <a:pt x="141" y="165"/>
                    </a:lnTo>
                    <a:lnTo>
                      <a:pt x="125" y="161"/>
                    </a:lnTo>
                    <a:lnTo>
                      <a:pt x="108" y="161"/>
                    </a:lnTo>
                    <a:lnTo>
                      <a:pt x="92" y="156"/>
                    </a:lnTo>
                    <a:lnTo>
                      <a:pt x="70" y="156"/>
                    </a:lnTo>
                    <a:lnTo>
                      <a:pt x="54" y="156"/>
                    </a:lnTo>
                    <a:lnTo>
                      <a:pt x="38" y="156"/>
                    </a:lnTo>
                    <a:lnTo>
                      <a:pt x="21" y="156"/>
                    </a:lnTo>
                    <a:lnTo>
                      <a:pt x="0" y="15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35" name="Freeform 18"/>
              <p:cNvSpPr>
                <a:spLocks/>
              </p:cNvSpPr>
              <p:nvPr/>
            </p:nvSpPr>
            <p:spPr bwMode="auto">
              <a:xfrm>
                <a:off x="3515" y="1251"/>
                <a:ext cx="539" cy="568"/>
              </a:xfrm>
              <a:custGeom>
                <a:avLst/>
                <a:gdLst>
                  <a:gd name="T0" fmla="*/ 120 w 539"/>
                  <a:gd name="T1" fmla="*/ 9 h 568"/>
                  <a:gd name="T2" fmla="*/ 153 w 539"/>
                  <a:gd name="T3" fmla="*/ 33 h 568"/>
                  <a:gd name="T4" fmla="*/ 185 w 539"/>
                  <a:gd name="T5" fmla="*/ 57 h 568"/>
                  <a:gd name="T6" fmla="*/ 218 w 539"/>
                  <a:gd name="T7" fmla="*/ 80 h 568"/>
                  <a:gd name="T8" fmla="*/ 245 w 539"/>
                  <a:gd name="T9" fmla="*/ 104 h 568"/>
                  <a:gd name="T10" fmla="*/ 278 w 539"/>
                  <a:gd name="T11" fmla="*/ 132 h 568"/>
                  <a:gd name="T12" fmla="*/ 305 w 539"/>
                  <a:gd name="T13" fmla="*/ 156 h 568"/>
                  <a:gd name="T14" fmla="*/ 332 w 539"/>
                  <a:gd name="T15" fmla="*/ 185 h 568"/>
                  <a:gd name="T16" fmla="*/ 359 w 539"/>
                  <a:gd name="T17" fmla="*/ 213 h 568"/>
                  <a:gd name="T18" fmla="*/ 381 w 539"/>
                  <a:gd name="T19" fmla="*/ 246 h 568"/>
                  <a:gd name="T20" fmla="*/ 403 w 539"/>
                  <a:gd name="T21" fmla="*/ 275 h 568"/>
                  <a:gd name="T22" fmla="*/ 425 w 539"/>
                  <a:gd name="T23" fmla="*/ 303 h 568"/>
                  <a:gd name="T24" fmla="*/ 447 w 539"/>
                  <a:gd name="T25" fmla="*/ 336 h 568"/>
                  <a:gd name="T26" fmla="*/ 468 w 539"/>
                  <a:gd name="T27" fmla="*/ 369 h 568"/>
                  <a:gd name="T28" fmla="*/ 485 w 539"/>
                  <a:gd name="T29" fmla="*/ 403 h 568"/>
                  <a:gd name="T30" fmla="*/ 501 w 539"/>
                  <a:gd name="T31" fmla="*/ 436 h 568"/>
                  <a:gd name="T32" fmla="*/ 517 w 539"/>
                  <a:gd name="T33" fmla="*/ 469 h 568"/>
                  <a:gd name="T34" fmla="*/ 534 w 539"/>
                  <a:gd name="T35" fmla="*/ 502 h 568"/>
                  <a:gd name="T36" fmla="*/ 376 w 539"/>
                  <a:gd name="T37" fmla="*/ 568 h 568"/>
                  <a:gd name="T38" fmla="*/ 359 w 539"/>
                  <a:gd name="T39" fmla="*/ 540 h 568"/>
                  <a:gd name="T40" fmla="*/ 349 w 539"/>
                  <a:gd name="T41" fmla="*/ 512 h 568"/>
                  <a:gd name="T42" fmla="*/ 338 w 539"/>
                  <a:gd name="T43" fmla="*/ 483 h 568"/>
                  <a:gd name="T44" fmla="*/ 321 w 539"/>
                  <a:gd name="T45" fmla="*/ 455 h 568"/>
                  <a:gd name="T46" fmla="*/ 305 w 539"/>
                  <a:gd name="T47" fmla="*/ 426 h 568"/>
                  <a:gd name="T48" fmla="*/ 289 w 539"/>
                  <a:gd name="T49" fmla="*/ 398 h 568"/>
                  <a:gd name="T50" fmla="*/ 267 w 539"/>
                  <a:gd name="T51" fmla="*/ 374 h 568"/>
                  <a:gd name="T52" fmla="*/ 251 w 539"/>
                  <a:gd name="T53" fmla="*/ 346 h 568"/>
                  <a:gd name="T54" fmla="*/ 229 w 539"/>
                  <a:gd name="T55" fmla="*/ 322 h 568"/>
                  <a:gd name="T56" fmla="*/ 207 w 539"/>
                  <a:gd name="T57" fmla="*/ 298 h 568"/>
                  <a:gd name="T58" fmla="*/ 185 w 539"/>
                  <a:gd name="T59" fmla="*/ 275 h 568"/>
                  <a:gd name="T60" fmla="*/ 164 w 539"/>
                  <a:gd name="T61" fmla="*/ 251 h 568"/>
                  <a:gd name="T62" fmla="*/ 136 w 539"/>
                  <a:gd name="T63" fmla="*/ 227 h 568"/>
                  <a:gd name="T64" fmla="*/ 109 w 539"/>
                  <a:gd name="T65" fmla="*/ 203 h 568"/>
                  <a:gd name="T66" fmla="*/ 87 w 539"/>
                  <a:gd name="T67" fmla="*/ 185 h 568"/>
                  <a:gd name="T68" fmla="*/ 60 w 539"/>
                  <a:gd name="T69" fmla="*/ 161 h 568"/>
                  <a:gd name="T70" fmla="*/ 33 w 539"/>
                  <a:gd name="T71" fmla="*/ 142 h 568"/>
                  <a:gd name="T72" fmla="*/ 0 w 539"/>
                  <a:gd name="T73" fmla="*/ 123 h 5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539" h="568">
                    <a:moveTo>
                      <a:pt x="104" y="0"/>
                    </a:moveTo>
                    <a:lnTo>
                      <a:pt x="120" y="9"/>
                    </a:lnTo>
                    <a:lnTo>
                      <a:pt x="136" y="19"/>
                    </a:lnTo>
                    <a:lnTo>
                      <a:pt x="153" y="33"/>
                    </a:lnTo>
                    <a:lnTo>
                      <a:pt x="169" y="42"/>
                    </a:lnTo>
                    <a:lnTo>
                      <a:pt x="185" y="57"/>
                    </a:lnTo>
                    <a:lnTo>
                      <a:pt x="202" y="66"/>
                    </a:lnTo>
                    <a:lnTo>
                      <a:pt x="218" y="80"/>
                    </a:lnTo>
                    <a:lnTo>
                      <a:pt x="234" y="90"/>
                    </a:lnTo>
                    <a:lnTo>
                      <a:pt x="245" y="104"/>
                    </a:lnTo>
                    <a:lnTo>
                      <a:pt x="261" y="118"/>
                    </a:lnTo>
                    <a:lnTo>
                      <a:pt x="278" y="132"/>
                    </a:lnTo>
                    <a:lnTo>
                      <a:pt x="289" y="147"/>
                    </a:lnTo>
                    <a:lnTo>
                      <a:pt x="305" y="156"/>
                    </a:lnTo>
                    <a:lnTo>
                      <a:pt x="316" y="170"/>
                    </a:lnTo>
                    <a:lnTo>
                      <a:pt x="332" y="185"/>
                    </a:lnTo>
                    <a:lnTo>
                      <a:pt x="343" y="199"/>
                    </a:lnTo>
                    <a:lnTo>
                      <a:pt x="359" y="213"/>
                    </a:lnTo>
                    <a:lnTo>
                      <a:pt x="370" y="227"/>
                    </a:lnTo>
                    <a:lnTo>
                      <a:pt x="381" y="246"/>
                    </a:lnTo>
                    <a:lnTo>
                      <a:pt x="392" y="260"/>
                    </a:lnTo>
                    <a:lnTo>
                      <a:pt x="403" y="275"/>
                    </a:lnTo>
                    <a:lnTo>
                      <a:pt x="414" y="289"/>
                    </a:lnTo>
                    <a:lnTo>
                      <a:pt x="425" y="303"/>
                    </a:lnTo>
                    <a:lnTo>
                      <a:pt x="436" y="322"/>
                    </a:lnTo>
                    <a:lnTo>
                      <a:pt x="447" y="336"/>
                    </a:lnTo>
                    <a:lnTo>
                      <a:pt x="457" y="350"/>
                    </a:lnTo>
                    <a:lnTo>
                      <a:pt x="468" y="369"/>
                    </a:lnTo>
                    <a:lnTo>
                      <a:pt x="479" y="384"/>
                    </a:lnTo>
                    <a:lnTo>
                      <a:pt x="485" y="403"/>
                    </a:lnTo>
                    <a:lnTo>
                      <a:pt x="495" y="417"/>
                    </a:lnTo>
                    <a:lnTo>
                      <a:pt x="501" y="436"/>
                    </a:lnTo>
                    <a:lnTo>
                      <a:pt x="512" y="450"/>
                    </a:lnTo>
                    <a:lnTo>
                      <a:pt x="517" y="469"/>
                    </a:lnTo>
                    <a:lnTo>
                      <a:pt x="528" y="488"/>
                    </a:lnTo>
                    <a:lnTo>
                      <a:pt x="534" y="502"/>
                    </a:lnTo>
                    <a:lnTo>
                      <a:pt x="539" y="521"/>
                    </a:lnTo>
                    <a:lnTo>
                      <a:pt x="376" y="568"/>
                    </a:lnTo>
                    <a:lnTo>
                      <a:pt x="370" y="554"/>
                    </a:lnTo>
                    <a:lnTo>
                      <a:pt x="359" y="540"/>
                    </a:lnTo>
                    <a:lnTo>
                      <a:pt x="354" y="526"/>
                    </a:lnTo>
                    <a:lnTo>
                      <a:pt x="349" y="512"/>
                    </a:lnTo>
                    <a:lnTo>
                      <a:pt x="343" y="497"/>
                    </a:lnTo>
                    <a:lnTo>
                      <a:pt x="338" y="483"/>
                    </a:lnTo>
                    <a:lnTo>
                      <a:pt x="327" y="469"/>
                    </a:lnTo>
                    <a:lnTo>
                      <a:pt x="321" y="455"/>
                    </a:lnTo>
                    <a:lnTo>
                      <a:pt x="310" y="440"/>
                    </a:lnTo>
                    <a:lnTo>
                      <a:pt x="305" y="426"/>
                    </a:lnTo>
                    <a:lnTo>
                      <a:pt x="294" y="412"/>
                    </a:lnTo>
                    <a:lnTo>
                      <a:pt x="289" y="398"/>
                    </a:lnTo>
                    <a:lnTo>
                      <a:pt x="278" y="384"/>
                    </a:lnTo>
                    <a:lnTo>
                      <a:pt x="267" y="374"/>
                    </a:lnTo>
                    <a:lnTo>
                      <a:pt x="261" y="360"/>
                    </a:lnTo>
                    <a:lnTo>
                      <a:pt x="251" y="346"/>
                    </a:lnTo>
                    <a:lnTo>
                      <a:pt x="240" y="331"/>
                    </a:lnTo>
                    <a:lnTo>
                      <a:pt x="229" y="322"/>
                    </a:lnTo>
                    <a:lnTo>
                      <a:pt x="218" y="308"/>
                    </a:lnTo>
                    <a:lnTo>
                      <a:pt x="207" y="298"/>
                    </a:lnTo>
                    <a:lnTo>
                      <a:pt x="196" y="284"/>
                    </a:lnTo>
                    <a:lnTo>
                      <a:pt x="185" y="275"/>
                    </a:lnTo>
                    <a:lnTo>
                      <a:pt x="174" y="260"/>
                    </a:lnTo>
                    <a:lnTo>
                      <a:pt x="164" y="251"/>
                    </a:lnTo>
                    <a:lnTo>
                      <a:pt x="147" y="237"/>
                    </a:lnTo>
                    <a:lnTo>
                      <a:pt x="136" y="227"/>
                    </a:lnTo>
                    <a:lnTo>
                      <a:pt x="125" y="218"/>
                    </a:lnTo>
                    <a:lnTo>
                      <a:pt x="109" y="203"/>
                    </a:lnTo>
                    <a:lnTo>
                      <a:pt x="98" y="194"/>
                    </a:lnTo>
                    <a:lnTo>
                      <a:pt x="87" y="185"/>
                    </a:lnTo>
                    <a:lnTo>
                      <a:pt x="71" y="175"/>
                    </a:lnTo>
                    <a:lnTo>
                      <a:pt x="60" y="161"/>
                    </a:lnTo>
                    <a:lnTo>
                      <a:pt x="44" y="151"/>
                    </a:lnTo>
                    <a:lnTo>
                      <a:pt x="33" y="142"/>
                    </a:lnTo>
                    <a:lnTo>
                      <a:pt x="17" y="132"/>
                    </a:lnTo>
                    <a:lnTo>
                      <a:pt x="0" y="123"/>
                    </a:lnTo>
                    <a:lnTo>
                      <a:pt x="104" y="0"/>
                    </a:lnTo>
                    <a:close/>
                  </a:path>
                </a:pathLst>
              </a:cu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36" name="Freeform 19"/>
              <p:cNvSpPr>
                <a:spLocks/>
              </p:cNvSpPr>
              <p:nvPr/>
            </p:nvSpPr>
            <p:spPr bwMode="auto">
              <a:xfrm>
                <a:off x="3891" y="1772"/>
                <a:ext cx="223" cy="645"/>
              </a:xfrm>
              <a:custGeom>
                <a:avLst/>
                <a:gdLst>
                  <a:gd name="T0" fmla="*/ 168 w 223"/>
                  <a:gd name="T1" fmla="*/ 14 h 645"/>
                  <a:gd name="T2" fmla="*/ 179 w 223"/>
                  <a:gd name="T3" fmla="*/ 52 h 645"/>
                  <a:gd name="T4" fmla="*/ 190 w 223"/>
                  <a:gd name="T5" fmla="*/ 85 h 645"/>
                  <a:gd name="T6" fmla="*/ 201 w 223"/>
                  <a:gd name="T7" fmla="*/ 123 h 645"/>
                  <a:gd name="T8" fmla="*/ 207 w 223"/>
                  <a:gd name="T9" fmla="*/ 156 h 645"/>
                  <a:gd name="T10" fmla="*/ 212 w 223"/>
                  <a:gd name="T11" fmla="*/ 194 h 645"/>
                  <a:gd name="T12" fmla="*/ 217 w 223"/>
                  <a:gd name="T13" fmla="*/ 232 h 645"/>
                  <a:gd name="T14" fmla="*/ 217 w 223"/>
                  <a:gd name="T15" fmla="*/ 265 h 645"/>
                  <a:gd name="T16" fmla="*/ 223 w 223"/>
                  <a:gd name="T17" fmla="*/ 303 h 645"/>
                  <a:gd name="T18" fmla="*/ 223 w 223"/>
                  <a:gd name="T19" fmla="*/ 341 h 645"/>
                  <a:gd name="T20" fmla="*/ 217 w 223"/>
                  <a:gd name="T21" fmla="*/ 375 h 645"/>
                  <a:gd name="T22" fmla="*/ 217 w 223"/>
                  <a:gd name="T23" fmla="*/ 412 h 645"/>
                  <a:gd name="T24" fmla="*/ 212 w 223"/>
                  <a:gd name="T25" fmla="*/ 450 h 645"/>
                  <a:gd name="T26" fmla="*/ 207 w 223"/>
                  <a:gd name="T27" fmla="*/ 484 h 645"/>
                  <a:gd name="T28" fmla="*/ 201 w 223"/>
                  <a:gd name="T29" fmla="*/ 521 h 645"/>
                  <a:gd name="T30" fmla="*/ 190 w 223"/>
                  <a:gd name="T31" fmla="*/ 555 h 645"/>
                  <a:gd name="T32" fmla="*/ 179 w 223"/>
                  <a:gd name="T33" fmla="*/ 593 h 645"/>
                  <a:gd name="T34" fmla="*/ 168 w 223"/>
                  <a:gd name="T35" fmla="*/ 626 h 645"/>
                  <a:gd name="T36" fmla="*/ 0 w 223"/>
                  <a:gd name="T37" fmla="*/ 597 h 645"/>
                  <a:gd name="T38" fmla="*/ 5 w 223"/>
                  <a:gd name="T39" fmla="*/ 564 h 645"/>
                  <a:gd name="T40" fmla="*/ 16 w 223"/>
                  <a:gd name="T41" fmla="*/ 536 h 645"/>
                  <a:gd name="T42" fmla="*/ 27 w 223"/>
                  <a:gd name="T43" fmla="*/ 507 h 645"/>
                  <a:gd name="T44" fmla="*/ 32 w 223"/>
                  <a:gd name="T45" fmla="*/ 474 h 645"/>
                  <a:gd name="T46" fmla="*/ 38 w 223"/>
                  <a:gd name="T47" fmla="*/ 446 h 645"/>
                  <a:gd name="T48" fmla="*/ 43 w 223"/>
                  <a:gd name="T49" fmla="*/ 412 h 645"/>
                  <a:gd name="T50" fmla="*/ 43 w 223"/>
                  <a:gd name="T51" fmla="*/ 384 h 645"/>
                  <a:gd name="T52" fmla="*/ 49 w 223"/>
                  <a:gd name="T53" fmla="*/ 351 h 645"/>
                  <a:gd name="T54" fmla="*/ 49 w 223"/>
                  <a:gd name="T55" fmla="*/ 322 h 645"/>
                  <a:gd name="T56" fmla="*/ 49 w 223"/>
                  <a:gd name="T57" fmla="*/ 289 h 645"/>
                  <a:gd name="T58" fmla="*/ 43 w 223"/>
                  <a:gd name="T59" fmla="*/ 261 h 645"/>
                  <a:gd name="T60" fmla="*/ 43 w 223"/>
                  <a:gd name="T61" fmla="*/ 228 h 645"/>
                  <a:gd name="T62" fmla="*/ 38 w 223"/>
                  <a:gd name="T63" fmla="*/ 199 h 645"/>
                  <a:gd name="T64" fmla="*/ 32 w 223"/>
                  <a:gd name="T65" fmla="*/ 166 h 645"/>
                  <a:gd name="T66" fmla="*/ 27 w 223"/>
                  <a:gd name="T67" fmla="*/ 138 h 645"/>
                  <a:gd name="T68" fmla="*/ 16 w 223"/>
                  <a:gd name="T69" fmla="*/ 109 h 645"/>
                  <a:gd name="T70" fmla="*/ 5 w 223"/>
                  <a:gd name="T71" fmla="*/ 76 h 645"/>
                  <a:gd name="T72" fmla="*/ 0 w 223"/>
                  <a:gd name="T73" fmla="*/ 47 h 6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223" h="645">
                    <a:moveTo>
                      <a:pt x="163" y="0"/>
                    </a:moveTo>
                    <a:lnTo>
                      <a:pt x="168" y="14"/>
                    </a:lnTo>
                    <a:lnTo>
                      <a:pt x="174" y="33"/>
                    </a:lnTo>
                    <a:lnTo>
                      <a:pt x="179" y="52"/>
                    </a:lnTo>
                    <a:lnTo>
                      <a:pt x="185" y="71"/>
                    </a:lnTo>
                    <a:lnTo>
                      <a:pt x="190" y="85"/>
                    </a:lnTo>
                    <a:lnTo>
                      <a:pt x="196" y="104"/>
                    </a:lnTo>
                    <a:lnTo>
                      <a:pt x="201" y="123"/>
                    </a:lnTo>
                    <a:lnTo>
                      <a:pt x="201" y="142"/>
                    </a:lnTo>
                    <a:lnTo>
                      <a:pt x="207" y="156"/>
                    </a:lnTo>
                    <a:lnTo>
                      <a:pt x="212" y="175"/>
                    </a:lnTo>
                    <a:lnTo>
                      <a:pt x="212" y="194"/>
                    </a:lnTo>
                    <a:lnTo>
                      <a:pt x="217" y="213"/>
                    </a:lnTo>
                    <a:lnTo>
                      <a:pt x="217" y="232"/>
                    </a:lnTo>
                    <a:lnTo>
                      <a:pt x="217" y="247"/>
                    </a:lnTo>
                    <a:lnTo>
                      <a:pt x="217" y="265"/>
                    </a:lnTo>
                    <a:lnTo>
                      <a:pt x="223" y="284"/>
                    </a:lnTo>
                    <a:lnTo>
                      <a:pt x="223" y="303"/>
                    </a:lnTo>
                    <a:lnTo>
                      <a:pt x="223" y="322"/>
                    </a:lnTo>
                    <a:lnTo>
                      <a:pt x="223" y="341"/>
                    </a:lnTo>
                    <a:lnTo>
                      <a:pt x="223" y="356"/>
                    </a:lnTo>
                    <a:lnTo>
                      <a:pt x="217" y="375"/>
                    </a:lnTo>
                    <a:lnTo>
                      <a:pt x="217" y="393"/>
                    </a:lnTo>
                    <a:lnTo>
                      <a:pt x="217" y="412"/>
                    </a:lnTo>
                    <a:lnTo>
                      <a:pt x="217" y="431"/>
                    </a:lnTo>
                    <a:lnTo>
                      <a:pt x="212" y="450"/>
                    </a:lnTo>
                    <a:lnTo>
                      <a:pt x="212" y="465"/>
                    </a:lnTo>
                    <a:lnTo>
                      <a:pt x="207" y="484"/>
                    </a:lnTo>
                    <a:lnTo>
                      <a:pt x="201" y="502"/>
                    </a:lnTo>
                    <a:lnTo>
                      <a:pt x="201" y="521"/>
                    </a:lnTo>
                    <a:lnTo>
                      <a:pt x="196" y="536"/>
                    </a:lnTo>
                    <a:lnTo>
                      <a:pt x="190" y="555"/>
                    </a:lnTo>
                    <a:lnTo>
                      <a:pt x="185" y="574"/>
                    </a:lnTo>
                    <a:lnTo>
                      <a:pt x="179" y="593"/>
                    </a:lnTo>
                    <a:lnTo>
                      <a:pt x="174" y="607"/>
                    </a:lnTo>
                    <a:lnTo>
                      <a:pt x="168" y="626"/>
                    </a:lnTo>
                    <a:lnTo>
                      <a:pt x="163" y="645"/>
                    </a:lnTo>
                    <a:lnTo>
                      <a:pt x="0" y="597"/>
                    </a:lnTo>
                    <a:lnTo>
                      <a:pt x="5" y="578"/>
                    </a:lnTo>
                    <a:lnTo>
                      <a:pt x="5" y="564"/>
                    </a:lnTo>
                    <a:lnTo>
                      <a:pt x="11" y="550"/>
                    </a:lnTo>
                    <a:lnTo>
                      <a:pt x="16" y="536"/>
                    </a:lnTo>
                    <a:lnTo>
                      <a:pt x="22" y="521"/>
                    </a:lnTo>
                    <a:lnTo>
                      <a:pt x="27" y="507"/>
                    </a:lnTo>
                    <a:lnTo>
                      <a:pt x="27" y="488"/>
                    </a:lnTo>
                    <a:lnTo>
                      <a:pt x="32" y="474"/>
                    </a:lnTo>
                    <a:lnTo>
                      <a:pt x="32" y="460"/>
                    </a:lnTo>
                    <a:lnTo>
                      <a:pt x="38" y="446"/>
                    </a:lnTo>
                    <a:lnTo>
                      <a:pt x="38" y="431"/>
                    </a:lnTo>
                    <a:lnTo>
                      <a:pt x="43" y="412"/>
                    </a:lnTo>
                    <a:lnTo>
                      <a:pt x="43" y="398"/>
                    </a:lnTo>
                    <a:lnTo>
                      <a:pt x="43" y="384"/>
                    </a:lnTo>
                    <a:lnTo>
                      <a:pt x="43" y="370"/>
                    </a:lnTo>
                    <a:lnTo>
                      <a:pt x="49" y="351"/>
                    </a:lnTo>
                    <a:lnTo>
                      <a:pt x="49" y="337"/>
                    </a:lnTo>
                    <a:lnTo>
                      <a:pt x="49" y="322"/>
                    </a:lnTo>
                    <a:lnTo>
                      <a:pt x="49" y="303"/>
                    </a:lnTo>
                    <a:lnTo>
                      <a:pt x="49" y="289"/>
                    </a:lnTo>
                    <a:lnTo>
                      <a:pt x="43" y="275"/>
                    </a:lnTo>
                    <a:lnTo>
                      <a:pt x="43" y="261"/>
                    </a:lnTo>
                    <a:lnTo>
                      <a:pt x="43" y="242"/>
                    </a:lnTo>
                    <a:lnTo>
                      <a:pt x="43" y="228"/>
                    </a:lnTo>
                    <a:lnTo>
                      <a:pt x="38" y="213"/>
                    </a:lnTo>
                    <a:lnTo>
                      <a:pt x="38" y="199"/>
                    </a:lnTo>
                    <a:lnTo>
                      <a:pt x="32" y="180"/>
                    </a:lnTo>
                    <a:lnTo>
                      <a:pt x="32" y="166"/>
                    </a:lnTo>
                    <a:lnTo>
                      <a:pt x="27" y="152"/>
                    </a:lnTo>
                    <a:lnTo>
                      <a:pt x="27" y="138"/>
                    </a:lnTo>
                    <a:lnTo>
                      <a:pt x="22" y="123"/>
                    </a:lnTo>
                    <a:lnTo>
                      <a:pt x="16" y="109"/>
                    </a:lnTo>
                    <a:lnTo>
                      <a:pt x="11" y="90"/>
                    </a:lnTo>
                    <a:lnTo>
                      <a:pt x="5" y="76"/>
                    </a:lnTo>
                    <a:lnTo>
                      <a:pt x="5" y="62"/>
                    </a:lnTo>
                    <a:lnTo>
                      <a:pt x="0" y="47"/>
                    </a:lnTo>
                    <a:lnTo>
                      <a:pt x="163" y="0"/>
                    </a:lnTo>
                    <a:close/>
                  </a:path>
                </a:pathLst>
              </a:cu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37" name="Freeform 20"/>
              <p:cNvSpPr>
                <a:spLocks/>
              </p:cNvSpPr>
              <p:nvPr/>
            </p:nvSpPr>
            <p:spPr bwMode="auto">
              <a:xfrm>
                <a:off x="3515" y="2369"/>
                <a:ext cx="539" cy="569"/>
              </a:xfrm>
              <a:custGeom>
                <a:avLst/>
                <a:gdLst>
                  <a:gd name="T0" fmla="*/ 534 w 539"/>
                  <a:gd name="T1" fmla="*/ 62 h 569"/>
                  <a:gd name="T2" fmla="*/ 517 w 539"/>
                  <a:gd name="T3" fmla="*/ 100 h 569"/>
                  <a:gd name="T4" fmla="*/ 501 w 539"/>
                  <a:gd name="T5" fmla="*/ 133 h 569"/>
                  <a:gd name="T6" fmla="*/ 485 w 539"/>
                  <a:gd name="T7" fmla="*/ 166 h 569"/>
                  <a:gd name="T8" fmla="*/ 468 w 539"/>
                  <a:gd name="T9" fmla="*/ 199 h 569"/>
                  <a:gd name="T10" fmla="*/ 447 w 539"/>
                  <a:gd name="T11" fmla="*/ 228 h 569"/>
                  <a:gd name="T12" fmla="*/ 425 w 539"/>
                  <a:gd name="T13" fmla="*/ 261 h 569"/>
                  <a:gd name="T14" fmla="*/ 403 w 539"/>
                  <a:gd name="T15" fmla="*/ 294 h 569"/>
                  <a:gd name="T16" fmla="*/ 381 w 539"/>
                  <a:gd name="T17" fmla="*/ 323 h 569"/>
                  <a:gd name="T18" fmla="*/ 359 w 539"/>
                  <a:gd name="T19" fmla="*/ 351 h 569"/>
                  <a:gd name="T20" fmla="*/ 332 w 539"/>
                  <a:gd name="T21" fmla="*/ 379 h 569"/>
                  <a:gd name="T22" fmla="*/ 305 w 539"/>
                  <a:gd name="T23" fmla="*/ 408 h 569"/>
                  <a:gd name="T24" fmla="*/ 278 w 539"/>
                  <a:gd name="T25" fmla="*/ 436 h 569"/>
                  <a:gd name="T26" fmla="*/ 245 w 539"/>
                  <a:gd name="T27" fmla="*/ 460 h 569"/>
                  <a:gd name="T28" fmla="*/ 218 w 539"/>
                  <a:gd name="T29" fmla="*/ 489 h 569"/>
                  <a:gd name="T30" fmla="*/ 185 w 539"/>
                  <a:gd name="T31" fmla="*/ 512 h 569"/>
                  <a:gd name="T32" fmla="*/ 153 w 539"/>
                  <a:gd name="T33" fmla="*/ 536 h 569"/>
                  <a:gd name="T34" fmla="*/ 120 w 539"/>
                  <a:gd name="T35" fmla="*/ 555 h 569"/>
                  <a:gd name="T36" fmla="*/ 0 w 539"/>
                  <a:gd name="T37" fmla="*/ 441 h 569"/>
                  <a:gd name="T38" fmla="*/ 33 w 539"/>
                  <a:gd name="T39" fmla="*/ 422 h 569"/>
                  <a:gd name="T40" fmla="*/ 60 w 539"/>
                  <a:gd name="T41" fmla="*/ 403 h 569"/>
                  <a:gd name="T42" fmla="*/ 87 w 539"/>
                  <a:gd name="T43" fmla="*/ 384 h 569"/>
                  <a:gd name="T44" fmla="*/ 109 w 539"/>
                  <a:gd name="T45" fmla="*/ 361 h 569"/>
                  <a:gd name="T46" fmla="*/ 136 w 539"/>
                  <a:gd name="T47" fmla="*/ 342 h 569"/>
                  <a:gd name="T48" fmla="*/ 164 w 539"/>
                  <a:gd name="T49" fmla="*/ 318 h 569"/>
                  <a:gd name="T50" fmla="*/ 185 w 539"/>
                  <a:gd name="T51" fmla="*/ 294 h 569"/>
                  <a:gd name="T52" fmla="*/ 207 w 539"/>
                  <a:gd name="T53" fmla="*/ 270 h 569"/>
                  <a:gd name="T54" fmla="*/ 229 w 539"/>
                  <a:gd name="T55" fmla="*/ 247 h 569"/>
                  <a:gd name="T56" fmla="*/ 251 w 539"/>
                  <a:gd name="T57" fmla="*/ 218 h 569"/>
                  <a:gd name="T58" fmla="*/ 267 w 539"/>
                  <a:gd name="T59" fmla="*/ 195 h 569"/>
                  <a:gd name="T60" fmla="*/ 289 w 539"/>
                  <a:gd name="T61" fmla="*/ 166 h 569"/>
                  <a:gd name="T62" fmla="*/ 305 w 539"/>
                  <a:gd name="T63" fmla="*/ 142 h 569"/>
                  <a:gd name="T64" fmla="*/ 321 w 539"/>
                  <a:gd name="T65" fmla="*/ 114 h 569"/>
                  <a:gd name="T66" fmla="*/ 338 w 539"/>
                  <a:gd name="T67" fmla="*/ 86 h 569"/>
                  <a:gd name="T68" fmla="*/ 349 w 539"/>
                  <a:gd name="T69" fmla="*/ 57 h 569"/>
                  <a:gd name="T70" fmla="*/ 359 w 539"/>
                  <a:gd name="T71" fmla="*/ 29 h 569"/>
                  <a:gd name="T72" fmla="*/ 376 w 539"/>
                  <a:gd name="T73" fmla="*/ 0 h 5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539" h="569">
                    <a:moveTo>
                      <a:pt x="539" y="48"/>
                    </a:moveTo>
                    <a:lnTo>
                      <a:pt x="534" y="62"/>
                    </a:lnTo>
                    <a:lnTo>
                      <a:pt x="528" y="81"/>
                    </a:lnTo>
                    <a:lnTo>
                      <a:pt x="517" y="100"/>
                    </a:lnTo>
                    <a:lnTo>
                      <a:pt x="512" y="114"/>
                    </a:lnTo>
                    <a:lnTo>
                      <a:pt x="501" y="133"/>
                    </a:lnTo>
                    <a:lnTo>
                      <a:pt x="495" y="147"/>
                    </a:lnTo>
                    <a:lnTo>
                      <a:pt x="485" y="166"/>
                    </a:lnTo>
                    <a:lnTo>
                      <a:pt x="479" y="180"/>
                    </a:lnTo>
                    <a:lnTo>
                      <a:pt x="468" y="199"/>
                    </a:lnTo>
                    <a:lnTo>
                      <a:pt x="457" y="214"/>
                    </a:lnTo>
                    <a:lnTo>
                      <a:pt x="447" y="228"/>
                    </a:lnTo>
                    <a:lnTo>
                      <a:pt x="436" y="247"/>
                    </a:lnTo>
                    <a:lnTo>
                      <a:pt x="425" y="261"/>
                    </a:lnTo>
                    <a:lnTo>
                      <a:pt x="414" y="275"/>
                    </a:lnTo>
                    <a:lnTo>
                      <a:pt x="403" y="294"/>
                    </a:lnTo>
                    <a:lnTo>
                      <a:pt x="392" y="308"/>
                    </a:lnTo>
                    <a:lnTo>
                      <a:pt x="381" y="323"/>
                    </a:lnTo>
                    <a:lnTo>
                      <a:pt x="370" y="337"/>
                    </a:lnTo>
                    <a:lnTo>
                      <a:pt x="359" y="351"/>
                    </a:lnTo>
                    <a:lnTo>
                      <a:pt x="343" y="365"/>
                    </a:lnTo>
                    <a:lnTo>
                      <a:pt x="332" y="379"/>
                    </a:lnTo>
                    <a:lnTo>
                      <a:pt x="316" y="394"/>
                    </a:lnTo>
                    <a:lnTo>
                      <a:pt x="305" y="408"/>
                    </a:lnTo>
                    <a:lnTo>
                      <a:pt x="289" y="422"/>
                    </a:lnTo>
                    <a:lnTo>
                      <a:pt x="278" y="436"/>
                    </a:lnTo>
                    <a:lnTo>
                      <a:pt x="261" y="451"/>
                    </a:lnTo>
                    <a:lnTo>
                      <a:pt x="245" y="460"/>
                    </a:lnTo>
                    <a:lnTo>
                      <a:pt x="234" y="474"/>
                    </a:lnTo>
                    <a:lnTo>
                      <a:pt x="218" y="489"/>
                    </a:lnTo>
                    <a:lnTo>
                      <a:pt x="202" y="498"/>
                    </a:lnTo>
                    <a:lnTo>
                      <a:pt x="185" y="512"/>
                    </a:lnTo>
                    <a:lnTo>
                      <a:pt x="169" y="522"/>
                    </a:lnTo>
                    <a:lnTo>
                      <a:pt x="153" y="536"/>
                    </a:lnTo>
                    <a:lnTo>
                      <a:pt x="136" y="545"/>
                    </a:lnTo>
                    <a:lnTo>
                      <a:pt x="120" y="555"/>
                    </a:lnTo>
                    <a:lnTo>
                      <a:pt x="104" y="569"/>
                    </a:lnTo>
                    <a:lnTo>
                      <a:pt x="0" y="441"/>
                    </a:lnTo>
                    <a:lnTo>
                      <a:pt x="17" y="432"/>
                    </a:lnTo>
                    <a:lnTo>
                      <a:pt x="33" y="422"/>
                    </a:lnTo>
                    <a:lnTo>
                      <a:pt x="44" y="413"/>
                    </a:lnTo>
                    <a:lnTo>
                      <a:pt x="60" y="403"/>
                    </a:lnTo>
                    <a:lnTo>
                      <a:pt x="71" y="394"/>
                    </a:lnTo>
                    <a:lnTo>
                      <a:pt x="87" y="384"/>
                    </a:lnTo>
                    <a:lnTo>
                      <a:pt x="98" y="375"/>
                    </a:lnTo>
                    <a:lnTo>
                      <a:pt x="109" y="361"/>
                    </a:lnTo>
                    <a:lnTo>
                      <a:pt x="125" y="351"/>
                    </a:lnTo>
                    <a:lnTo>
                      <a:pt x="136" y="342"/>
                    </a:lnTo>
                    <a:lnTo>
                      <a:pt x="147" y="327"/>
                    </a:lnTo>
                    <a:lnTo>
                      <a:pt x="164" y="318"/>
                    </a:lnTo>
                    <a:lnTo>
                      <a:pt x="174" y="304"/>
                    </a:lnTo>
                    <a:lnTo>
                      <a:pt x="185" y="294"/>
                    </a:lnTo>
                    <a:lnTo>
                      <a:pt x="196" y="280"/>
                    </a:lnTo>
                    <a:lnTo>
                      <a:pt x="207" y="270"/>
                    </a:lnTo>
                    <a:lnTo>
                      <a:pt x="218" y="256"/>
                    </a:lnTo>
                    <a:lnTo>
                      <a:pt x="229" y="247"/>
                    </a:lnTo>
                    <a:lnTo>
                      <a:pt x="240" y="233"/>
                    </a:lnTo>
                    <a:lnTo>
                      <a:pt x="251" y="218"/>
                    </a:lnTo>
                    <a:lnTo>
                      <a:pt x="261" y="209"/>
                    </a:lnTo>
                    <a:lnTo>
                      <a:pt x="267" y="195"/>
                    </a:lnTo>
                    <a:lnTo>
                      <a:pt x="278" y="180"/>
                    </a:lnTo>
                    <a:lnTo>
                      <a:pt x="289" y="166"/>
                    </a:lnTo>
                    <a:lnTo>
                      <a:pt x="294" y="152"/>
                    </a:lnTo>
                    <a:lnTo>
                      <a:pt x="305" y="142"/>
                    </a:lnTo>
                    <a:lnTo>
                      <a:pt x="310" y="128"/>
                    </a:lnTo>
                    <a:lnTo>
                      <a:pt x="321" y="114"/>
                    </a:lnTo>
                    <a:lnTo>
                      <a:pt x="327" y="100"/>
                    </a:lnTo>
                    <a:lnTo>
                      <a:pt x="338" y="86"/>
                    </a:lnTo>
                    <a:lnTo>
                      <a:pt x="343" y="71"/>
                    </a:lnTo>
                    <a:lnTo>
                      <a:pt x="349" y="57"/>
                    </a:lnTo>
                    <a:lnTo>
                      <a:pt x="354" y="43"/>
                    </a:lnTo>
                    <a:lnTo>
                      <a:pt x="359" y="29"/>
                    </a:lnTo>
                    <a:lnTo>
                      <a:pt x="370" y="15"/>
                    </a:lnTo>
                    <a:lnTo>
                      <a:pt x="376" y="0"/>
                    </a:lnTo>
                    <a:lnTo>
                      <a:pt x="539" y="48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38" name="Freeform 21"/>
              <p:cNvSpPr>
                <a:spLocks/>
              </p:cNvSpPr>
              <p:nvPr/>
            </p:nvSpPr>
            <p:spPr bwMode="auto">
              <a:xfrm>
                <a:off x="2917" y="2810"/>
                <a:ext cx="702" cy="327"/>
              </a:xfrm>
              <a:custGeom>
                <a:avLst/>
                <a:gdLst>
                  <a:gd name="T0" fmla="*/ 685 w 702"/>
                  <a:gd name="T1" fmla="*/ 138 h 327"/>
                  <a:gd name="T2" fmla="*/ 653 w 702"/>
                  <a:gd name="T3" fmla="*/ 157 h 327"/>
                  <a:gd name="T4" fmla="*/ 615 w 702"/>
                  <a:gd name="T5" fmla="*/ 175 h 327"/>
                  <a:gd name="T6" fmla="*/ 582 w 702"/>
                  <a:gd name="T7" fmla="*/ 194 h 327"/>
                  <a:gd name="T8" fmla="*/ 544 w 702"/>
                  <a:gd name="T9" fmla="*/ 213 h 327"/>
                  <a:gd name="T10" fmla="*/ 506 w 702"/>
                  <a:gd name="T11" fmla="*/ 228 h 327"/>
                  <a:gd name="T12" fmla="*/ 468 w 702"/>
                  <a:gd name="T13" fmla="*/ 242 h 327"/>
                  <a:gd name="T14" fmla="*/ 430 w 702"/>
                  <a:gd name="T15" fmla="*/ 256 h 327"/>
                  <a:gd name="T16" fmla="*/ 391 w 702"/>
                  <a:gd name="T17" fmla="*/ 270 h 327"/>
                  <a:gd name="T18" fmla="*/ 348 w 702"/>
                  <a:gd name="T19" fmla="*/ 280 h 327"/>
                  <a:gd name="T20" fmla="*/ 310 w 702"/>
                  <a:gd name="T21" fmla="*/ 289 h 327"/>
                  <a:gd name="T22" fmla="*/ 272 w 702"/>
                  <a:gd name="T23" fmla="*/ 299 h 327"/>
                  <a:gd name="T24" fmla="*/ 228 w 702"/>
                  <a:gd name="T25" fmla="*/ 308 h 327"/>
                  <a:gd name="T26" fmla="*/ 190 w 702"/>
                  <a:gd name="T27" fmla="*/ 313 h 327"/>
                  <a:gd name="T28" fmla="*/ 147 w 702"/>
                  <a:gd name="T29" fmla="*/ 318 h 327"/>
                  <a:gd name="T30" fmla="*/ 103 w 702"/>
                  <a:gd name="T31" fmla="*/ 322 h 327"/>
                  <a:gd name="T32" fmla="*/ 65 w 702"/>
                  <a:gd name="T33" fmla="*/ 322 h 327"/>
                  <a:gd name="T34" fmla="*/ 21 w 702"/>
                  <a:gd name="T35" fmla="*/ 327 h 327"/>
                  <a:gd name="T36" fmla="*/ 0 w 702"/>
                  <a:gd name="T37" fmla="*/ 171 h 327"/>
                  <a:gd name="T38" fmla="*/ 38 w 702"/>
                  <a:gd name="T39" fmla="*/ 171 h 327"/>
                  <a:gd name="T40" fmla="*/ 70 w 702"/>
                  <a:gd name="T41" fmla="*/ 166 h 327"/>
                  <a:gd name="T42" fmla="*/ 108 w 702"/>
                  <a:gd name="T43" fmla="*/ 166 h 327"/>
                  <a:gd name="T44" fmla="*/ 141 w 702"/>
                  <a:gd name="T45" fmla="*/ 161 h 327"/>
                  <a:gd name="T46" fmla="*/ 179 w 702"/>
                  <a:gd name="T47" fmla="*/ 157 h 327"/>
                  <a:gd name="T48" fmla="*/ 212 w 702"/>
                  <a:gd name="T49" fmla="*/ 152 h 327"/>
                  <a:gd name="T50" fmla="*/ 250 w 702"/>
                  <a:gd name="T51" fmla="*/ 142 h 327"/>
                  <a:gd name="T52" fmla="*/ 283 w 702"/>
                  <a:gd name="T53" fmla="*/ 138 h 327"/>
                  <a:gd name="T54" fmla="*/ 315 w 702"/>
                  <a:gd name="T55" fmla="*/ 128 h 327"/>
                  <a:gd name="T56" fmla="*/ 348 w 702"/>
                  <a:gd name="T57" fmla="*/ 114 h 327"/>
                  <a:gd name="T58" fmla="*/ 381 w 702"/>
                  <a:gd name="T59" fmla="*/ 104 h 327"/>
                  <a:gd name="T60" fmla="*/ 419 w 702"/>
                  <a:gd name="T61" fmla="*/ 95 h 327"/>
                  <a:gd name="T62" fmla="*/ 446 w 702"/>
                  <a:gd name="T63" fmla="*/ 81 h 327"/>
                  <a:gd name="T64" fmla="*/ 479 w 702"/>
                  <a:gd name="T65" fmla="*/ 66 h 327"/>
                  <a:gd name="T66" fmla="*/ 511 w 702"/>
                  <a:gd name="T67" fmla="*/ 52 h 327"/>
                  <a:gd name="T68" fmla="*/ 544 w 702"/>
                  <a:gd name="T69" fmla="*/ 33 h 327"/>
                  <a:gd name="T70" fmla="*/ 571 w 702"/>
                  <a:gd name="T71" fmla="*/ 19 h 327"/>
                  <a:gd name="T72" fmla="*/ 598 w 702"/>
                  <a:gd name="T73" fmla="*/ 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702" h="327">
                    <a:moveTo>
                      <a:pt x="702" y="128"/>
                    </a:moveTo>
                    <a:lnTo>
                      <a:pt x="685" y="138"/>
                    </a:lnTo>
                    <a:lnTo>
                      <a:pt x="669" y="147"/>
                    </a:lnTo>
                    <a:lnTo>
                      <a:pt x="653" y="157"/>
                    </a:lnTo>
                    <a:lnTo>
                      <a:pt x="636" y="166"/>
                    </a:lnTo>
                    <a:lnTo>
                      <a:pt x="615" y="175"/>
                    </a:lnTo>
                    <a:lnTo>
                      <a:pt x="598" y="185"/>
                    </a:lnTo>
                    <a:lnTo>
                      <a:pt x="582" y="194"/>
                    </a:lnTo>
                    <a:lnTo>
                      <a:pt x="560" y="204"/>
                    </a:lnTo>
                    <a:lnTo>
                      <a:pt x="544" y="213"/>
                    </a:lnTo>
                    <a:lnTo>
                      <a:pt x="522" y="218"/>
                    </a:lnTo>
                    <a:lnTo>
                      <a:pt x="506" y="228"/>
                    </a:lnTo>
                    <a:lnTo>
                      <a:pt x="489" y="237"/>
                    </a:lnTo>
                    <a:lnTo>
                      <a:pt x="468" y="242"/>
                    </a:lnTo>
                    <a:lnTo>
                      <a:pt x="446" y="251"/>
                    </a:lnTo>
                    <a:lnTo>
                      <a:pt x="430" y="256"/>
                    </a:lnTo>
                    <a:lnTo>
                      <a:pt x="408" y="261"/>
                    </a:lnTo>
                    <a:lnTo>
                      <a:pt x="391" y="270"/>
                    </a:lnTo>
                    <a:lnTo>
                      <a:pt x="370" y="275"/>
                    </a:lnTo>
                    <a:lnTo>
                      <a:pt x="348" y="280"/>
                    </a:lnTo>
                    <a:lnTo>
                      <a:pt x="332" y="285"/>
                    </a:lnTo>
                    <a:lnTo>
                      <a:pt x="310" y="289"/>
                    </a:lnTo>
                    <a:lnTo>
                      <a:pt x="288" y="294"/>
                    </a:lnTo>
                    <a:lnTo>
                      <a:pt x="272" y="299"/>
                    </a:lnTo>
                    <a:lnTo>
                      <a:pt x="250" y="303"/>
                    </a:lnTo>
                    <a:lnTo>
                      <a:pt x="228" y="308"/>
                    </a:lnTo>
                    <a:lnTo>
                      <a:pt x="206" y="308"/>
                    </a:lnTo>
                    <a:lnTo>
                      <a:pt x="190" y="313"/>
                    </a:lnTo>
                    <a:lnTo>
                      <a:pt x="168" y="318"/>
                    </a:lnTo>
                    <a:lnTo>
                      <a:pt x="147" y="318"/>
                    </a:lnTo>
                    <a:lnTo>
                      <a:pt x="125" y="322"/>
                    </a:lnTo>
                    <a:lnTo>
                      <a:pt x="103" y="322"/>
                    </a:lnTo>
                    <a:lnTo>
                      <a:pt x="87" y="322"/>
                    </a:lnTo>
                    <a:lnTo>
                      <a:pt x="65" y="322"/>
                    </a:lnTo>
                    <a:lnTo>
                      <a:pt x="43" y="327"/>
                    </a:lnTo>
                    <a:lnTo>
                      <a:pt x="21" y="327"/>
                    </a:lnTo>
                    <a:lnTo>
                      <a:pt x="0" y="327"/>
                    </a:lnTo>
                    <a:lnTo>
                      <a:pt x="0" y="171"/>
                    </a:lnTo>
                    <a:lnTo>
                      <a:pt x="21" y="171"/>
                    </a:lnTo>
                    <a:lnTo>
                      <a:pt x="38" y="171"/>
                    </a:lnTo>
                    <a:lnTo>
                      <a:pt x="54" y="166"/>
                    </a:lnTo>
                    <a:lnTo>
                      <a:pt x="70" y="166"/>
                    </a:lnTo>
                    <a:lnTo>
                      <a:pt x="92" y="166"/>
                    </a:lnTo>
                    <a:lnTo>
                      <a:pt x="108" y="166"/>
                    </a:lnTo>
                    <a:lnTo>
                      <a:pt x="125" y="161"/>
                    </a:lnTo>
                    <a:lnTo>
                      <a:pt x="141" y="161"/>
                    </a:lnTo>
                    <a:lnTo>
                      <a:pt x="163" y="157"/>
                    </a:lnTo>
                    <a:lnTo>
                      <a:pt x="179" y="157"/>
                    </a:lnTo>
                    <a:lnTo>
                      <a:pt x="196" y="152"/>
                    </a:lnTo>
                    <a:lnTo>
                      <a:pt x="212" y="152"/>
                    </a:lnTo>
                    <a:lnTo>
                      <a:pt x="228" y="147"/>
                    </a:lnTo>
                    <a:lnTo>
                      <a:pt x="250" y="142"/>
                    </a:lnTo>
                    <a:lnTo>
                      <a:pt x="266" y="138"/>
                    </a:lnTo>
                    <a:lnTo>
                      <a:pt x="283" y="138"/>
                    </a:lnTo>
                    <a:lnTo>
                      <a:pt x="299" y="133"/>
                    </a:lnTo>
                    <a:lnTo>
                      <a:pt x="315" y="128"/>
                    </a:lnTo>
                    <a:lnTo>
                      <a:pt x="332" y="123"/>
                    </a:lnTo>
                    <a:lnTo>
                      <a:pt x="348" y="114"/>
                    </a:lnTo>
                    <a:lnTo>
                      <a:pt x="364" y="109"/>
                    </a:lnTo>
                    <a:lnTo>
                      <a:pt x="381" y="104"/>
                    </a:lnTo>
                    <a:lnTo>
                      <a:pt x="402" y="100"/>
                    </a:lnTo>
                    <a:lnTo>
                      <a:pt x="419" y="95"/>
                    </a:lnTo>
                    <a:lnTo>
                      <a:pt x="430" y="85"/>
                    </a:lnTo>
                    <a:lnTo>
                      <a:pt x="446" y="81"/>
                    </a:lnTo>
                    <a:lnTo>
                      <a:pt x="462" y="71"/>
                    </a:lnTo>
                    <a:lnTo>
                      <a:pt x="479" y="66"/>
                    </a:lnTo>
                    <a:lnTo>
                      <a:pt x="495" y="57"/>
                    </a:lnTo>
                    <a:lnTo>
                      <a:pt x="511" y="52"/>
                    </a:lnTo>
                    <a:lnTo>
                      <a:pt x="528" y="43"/>
                    </a:lnTo>
                    <a:lnTo>
                      <a:pt x="544" y="33"/>
                    </a:lnTo>
                    <a:lnTo>
                      <a:pt x="555" y="29"/>
                    </a:lnTo>
                    <a:lnTo>
                      <a:pt x="571" y="19"/>
                    </a:lnTo>
                    <a:lnTo>
                      <a:pt x="587" y="10"/>
                    </a:lnTo>
                    <a:lnTo>
                      <a:pt x="598" y="0"/>
                    </a:lnTo>
                    <a:lnTo>
                      <a:pt x="702" y="128"/>
                    </a:lnTo>
                    <a:close/>
                  </a:path>
                </a:pathLst>
              </a:cu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39" name="Freeform 22"/>
              <p:cNvSpPr>
                <a:spLocks/>
              </p:cNvSpPr>
              <p:nvPr/>
            </p:nvSpPr>
            <p:spPr bwMode="auto">
              <a:xfrm>
                <a:off x="2215" y="2810"/>
                <a:ext cx="702" cy="327"/>
              </a:xfrm>
              <a:custGeom>
                <a:avLst/>
                <a:gdLst>
                  <a:gd name="T0" fmla="*/ 680 w 702"/>
                  <a:gd name="T1" fmla="*/ 327 h 327"/>
                  <a:gd name="T2" fmla="*/ 642 w 702"/>
                  <a:gd name="T3" fmla="*/ 322 h 327"/>
                  <a:gd name="T4" fmla="*/ 598 w 702"/>
                  <a:gd name="T5" fmla="*/ 322 h 327"/>
                  <a:gd name="T6" fmla="*/ 560 w 702"/>
                  <a:gd name="T7" fmla="*/ 318 h 327"/>
                  <a:gd name="T8" fmla="*/ 517 w 702"/>
                  <a:gd name="T9" fmla="*/ 313 h 327"/>
                  <a:gd name="T10" fmla="*/ 473 w 702"/>
                  <a:gd name="T11" fmla="*/ 308 h 327"/>
                  <a:gd name="T12" fmla="*/ 435 w 702"/>
                  <a:gd name="T13" fmla="*/ 299 h 327"/>
                  <a:gd name="T14" fmla="*/ 391 w 702"/>
                  <a:gd name="T15" fmla="*/ 289 h 327"/>
                  <a:gd name="T16" fmla="*/ 353 w 702"/>
                  <a:gd name="T17" fmla="*/ 280 h 327"/>
                  <a:gd name="T18" fmla="*/ 315 w 702"/>
                  <a:gd name="T19" fmla="*/ 270 h 327"/>
                  <a:gd name="T20" fmla="*/ 277 w 702"/>
                  <a:gd name="T21" fmla="*/ 256 h 327"/>
                  <a:gd name="T22" fmla="*/ 234 w 702"/>
                  <a:gd name="T23" fmla="*/ 242 h 327"/>
                  <a:gd name="T24" fmla="*/ 196 w 702"/>
                  <a:gd name="T25" fmla="*/ 228 h 327"/>
                  <a:gd name="T26" fmla="*/ 163 w 702"/>
                  <a:gd name="T27" fmla="*/ 213 h 327"/>
                  <a:gd name="T28" fmla="*/ 125 w 702"/>
                  <a:gd name="T29" fmla="*/ 194 h 327"/>
                  <a:gd name="T30" fmla="*/ 87 w 702"/>
                  <a:gd name="T31" fmla="*/ 175 h 327"/>
                  <a:gd name="T32" fmla="*/ 54 w 702"/>
                  <a:gd name="T33" fmla="*/ 157 h 327"/>
                  <a:gd name="T34" fmla="*/ 16 w 702"/>
                  <a:gd name="T35" fmla="*/ 138 h 327"/>
                  <a:gd name="T36" fmla="*/ 103 w 702"/>
                  <a:gd name="T37" fmla="*/ 0 h 327"/>
                  <a:gd name="T38" fmla="*/ 130 w 702"/>
                  <a:gd name="T39" fmla="*/ 19 h 327"/>
                  <a:gd name="T40" fmla="*/ 163 w 702"/>
                  <a:gd name="T41" fmla="*/ 33 h 327"/>
                  <a:gd name="T42" fmla="*/ 190 w 702"/>
                  <a:gd name="T43" fmla="*/ 52 h 327"/>
                  <a:gd name="T44" fmla="*/ 223 w 702"/>
                  <a:gd name="T45" fmla="*/ 66 h 327"/>
                  <a:gd name="T46" fmla="*/ 255 w 702"/>
                  <a:gd name="T47" fmla="*/ 81 h 327"/>
                  <a:gd name="T48" fmla="*/ 288 w 702"/>
                  <a:gd name="T49" fmla="*/ 95 h 327"/>
                  <a:gd name="T50" fmla="*/ 321 w 702"/>
                  <a:gd name="T51" fmla="*/ 104 h 327"/>
                  <a:gd name="T52" fmla="*/ 353 w 702"/>
                  <a:gd name="T53" fmla="*/ 114 h 327"/>
                  <a:gd name="T54" fmla="*/ 386 w 702"/>
                  <a:gd name="T55" fmla="*/ 128 h 327"/>
                  <a:gd name="T56" fmla="*/ 424 w 702"/>
                  <a:gd name="T57" fmla="*/ 138 h 327"/>
                  <a:gd name="T58" fmla="*/ 457 w 702"/>
                  <a:gd name="T59" fmla="*/ 142 h 327"/>
                  <a:gd name="T60" fmla="*/ 489 w 702"/>
                  <a:gd name="T61" fmla="*/ 152 h 327"/>
                  <a:gd name="T62" fmla="*/ 527 w 702"/>
                  <a:gd name="T63" fmla="*/ 157 h 327"/>
                  <a:gd name="T64" fmla="*/ 560 w 702"/>
                  <a:gd name="T65" fmla="*/ 161 h 327"/>
                  <a:gd name="T66" fmla="*/ 598 w 702"/>
                  <a:gd name="T67" fmla="*/ 166 h 327"/>
                  <a:gd name="T68" fmla="*/ 631 w 702"/>
                  <a:gd name="T69" fmla="*/ 166 h 327"/>
                  <a:gd name="T70" fmla="*/ 669 w 702"/>
                  <a:gd name="T71" fmla="*/ 171 h 327"/>
                  <a:gd name="T72" fmla="*/ 702 w 702"/>
                  <a:gd name="T73" fmla="*/ 171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702" h="327">
                    <a:moveTo>
                      <a:pt x="702" y="327"/>
                    </a:moveTo>
                    <a:lnTo>
                      <a:pt x="680" y="327"/>
                    </a:lnTo>
                    <a:lnTo>
                      <a:pt x="664" y="327"/>
                    </a:lnTo>
                    <a:lnTo>
                      <a:pt x="642" y="322"/>
                    </a:lnTo>
                    <a:lnTo>
                      <a:pt x="620" y="322"/>
                    </a:lnTo>
                    <a:lnTo>
                      <a:pt x="598" y="322"/>
                    </a:lnTo>
                    <a:lnTo>
                      <a:pt x="576" y="322"/>
                    </a:lnTo>
                    <a:lnTo>
                      <a:pt x="560" y="318"/>
                    </a:lnTo>
                    <a:lnTo>
                      <a:pt x="538" y="318"/>
                    </a:lnTo>
                    <a:lnTo>
                      <a:pt x="517" y="313"/>
                    </a:lnTo>
                    <a:lnTo>
                      <a:pt x="495" y="308"/>
                    </a:lnTo>
                    <a:lnTo>
                      <a:pt x="473" y="308"/>
                    </a:lnTo>
                    <a:lnTo>
                      <a:pt x="457" y="303"/>
                    </a:lnTo>
                    <a:lnTo>
                      <a:pt x="435" y="299"/>
                    </a:lnTo>
                    <a:lnTo>
                      <a:pt x="413" y="294"/>
                    </a:lnTo>
                    <a:lnTo>
                      <a:pt x="391" y="289"/>
                    </a:lnTo>
                    <a:lnTo>
                      <a:pt x="375" y="285"/>
                    </a:lnTo>
                    <a:lnTo>
                      <a:pt x="353" y="280"/>
                    </a:lnTo>
                    <a:lnTo>
                      <a:pt x="332" y="275"/>
                    </a:lnTo>
                    <a:lnTo>
                      <a:pt x="315" y="270"/>
                    </a:lnTo>
                    <a:lnTo>
                      <a:pt x="293" y="261"/>
                    </a:lnTo>
                    <a:lnTo>
                      <a:pt x="277" y="256"/>
                    </a:lnTo>
                    <a:lnTo>
                      <a:pt x="255" y="251"/>
                    </a:lnTo>
                    <a:lnTo>
                      <a:pt x="234" y="242"/>
                    </a:lnTo>
                    <a:lnTo>
                      <a:pt x="217" y="237"/>
                    </a:lnTo>
                    <a:lnTo>
                      <a:pt x="196" y="228"/>
                    </a:lnTo>
                    <a:lnTo>
                      <a:pt x="179" y="218"/>
                    </a:lnTo>
                    <a:lnTo>
                      <a:pt x="163" y="213"/>
                    </a:lnTo>
                    <a:lnTo>
                      <a:pt x="141" y="204"/>
                    </a:lnTo>
                    <a:lnTo>
                      <a:pt x="125" y="194"/>
                    </a:lnTo>
                    <a:lnTo>
                      <a:pt x="103" y="185"/>
                    </a:lnTo>
                    <a:lnTo>
                      <a:pt x="87" y="175"/>
                    </a:lnTo>
                    <a:lnTo>
                      <a:pt x="70" y="166"/>
                    </a:lnTo>
                    <a:lnTo>
                      <a:pt x="54" y="157"/>
                    </a:lnTo>
                    <a:lnTo>
                      <a:pt x="38" y="147"/>
                    </a:lnTo>
                    <a:lnTo>
                      <a:pt x="16" y="138"/>
                    </a:lnTo>
                    <a:lnTo>
                      <a:pt x="0" y="128"/>
                    </a:lnTo>
                    <a:lnTo>
                      <a:pt x="103" y="0"/>
                    </a:lnTo>
                    <a:lnTo>
                      <a:pt x="119" y="10"/>
                    </a:lnTo>
                    <a:lnTo>
                      <a:pt x="130" y="19"/>
                    </a:lnTo>
                    <a:lnTo>
                      <a:pt x="147" y="29"/>
                    </a:lnTo>
                    <a:lnTo>
                      <a:pt x="163" y="33"/>
                    </a:lnTo>
                    <a:lnTo>
                      <a:pt x="179" y="43"/>
                    </a:lnTo>
                    <a:lnTo>
                      <a:pt x="190" y="52"/>
                    </a:lnTo>
                    <a:lnTo>
                      <a:pt x="206" y="57"/>
                    </a:lnTo>
                    <a:lnTo>
                      <a:pt x="223" y="66"/>
                    </a:lnTo>
                    <a:lnTo>
                      <a:pt x="239" y="71"/>
                    </a:lnTo>
                    <a:lnTo>
                      <a:pt x="255" y="81"/>
                    </a:lnTo>
                    <a:lnTo>
                      <a:pt x="272" y="85"/>
                    </a:lnTo>
                    <a:lnTo>
                      <a:pt x="288" y="95"/>
                    </a:lnTo>
                    <a:lnTo>
                      <a:pt x="304" y="100"/>
                    </a:lnTo>
                    <a:lnTo>
                      <a:pt x="321" y="104"/>
                    </a:lnTo>
                    <a:lnTo>
                      <a:pt x="337" y="109"/>
                    </a:lnTo>
                    <a:lnTo>
                      <a:pt x="353" y="114"/>
                    </a:lnTo>
                    <a:lnTo>
                      <a:pt x="370" y="123"/>
                    </a:lnTo>
                    <a:lnTo>
                      <a:pt x="386" y="128"/>
                    </a:lnTo>
                    <a:lnTo>
                      <a:pt x="402" y="133"/>
                    </a:lnTo>
                    <a:lnTo>
                      <a:pt x="424" y="138"/>
                    </a:lnTo>
                    <a:lnTo>
                      <a:pt x="440" y="138"/>
                    </a:lnTo>
                    <a:lnTo>
                      <a:pt x="457" y="142"/>
                    </a:lnTo>
                    <a:lnTo>
                      <a:pt x="473" y="147"/>
                    </a:lnTo>
                    <a:lnTo>
                      <a:pt x="489" y="152"/>
                    </a:lnTo>
                    <a:lnTo>
                      <a:pt x="506" y="152"/>
                    </a:lnTo>
                    <a:lnTo>
                      <a:pt x="527" y="157"/>
                    </a:lnTo>
                    <a:lnTo>
                      <a:pt x="544" y="157"/>
                    </a:lnTo>
                    <a:lnTo>
                      <a:pt x="560" y="161"/>
                    </a:lnTo>
                    <a:lnTo>
                      <a:pt x="576" y="161"/>
                    </a:lnTo>
                    <a:lnTo>
                      <a:pt x="598" y="166"/>
                    </a:lnTo>
                    <a:lnTo>
                      <a:pt x="615" y="166"/>
                    </a:lnTo>
                    <a:lnTo>
                      <a:pt x="631" y="166"/>
                    </a:lnTo>
                    <a:lnTo>
                      <a:pt x="647" y="166"/>
                    </a:lnTo>
                    <a:lnTo>
                      <a:pt x="669" y="171"/>
                    </a:lnTo>
                    <a:lnTo>
                      <a:pt x="685" y="171"/>
                    </a:lnTo>
                    <a:lnTo>
                      <a:pt x="702" y="171"/>
                    </a:lnTo>
                    <a:lnTo>
                      <a:pt x="702" y="327"/>
                    </a:lnTo>
                    <a:close/>
                  </a:path>
                </a:pathLst>
              </a:cu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40" name="Freeform 23"/>
              <p:cNvSpPr>
                <a:spLocks/>
              </p:cNvSpPr>
              <p:nvPr/>
            </p:nvSpPr>
            <p:spPr bwMode="auto">
              <a:xfrm>
                <a:off x="1779" y="2369"/>
                <a:ext cx="539" cy="569"/>
              </a:xfrm>
              <a:custGeom>
                <a:avLst/>
                <a:gdLst>
                  <a:gd name="T0" fmla="*/ 419 w 539"/>
                  <a:gd name="T1" fmla="*/ 555 h 569"/>
                  <a:gd name="T2" fmla="*/ 387 w 539"/>
                  <a:gd name="T3" fmla="*/ 536 h 569"/>
                  <a:gd name="T4" fmla="*/ 354 w 539"/>
                  <a:gd name="T5" fmla="*/ 512 h 569"/>
                  <a:gd name="T6" fmla="*/ 327 w 539"/>
                  <a:gd name="T7" fmla="*/ 489 h 569"/>
                  <a:gd name="T8" fmla="*/ 294 w 539"/>
                  <a:gd name="T9" fmla="*/ 460 h 569"/>
                  <a:gd name="T10" fmla="*/ 267 w 539"/>
                  <a:gd name="T11" fmla="*/ 436 h 569"/>
                  <a:gd name="T12" fmla="*/ 240 w 539"/>
                  <a:gd name="T13" fmla="*/ 408 h 569"/>
                  <a:gd name="T14" fmla="*/ 212 w 539"/>
                  <a:gd name="T15" fmla="*/ 379 h 569"/>
                  <a:gd name="T16" fmla="*/ 185 w 539"/>
                  <a:gd name="T17" fmla="*/ 351 h 569"/>
                  <a:gd name="T18" fmla="*/ 158 w 539"/>
                  <a:gd name="T19" fmla="*/ 323 h 569"/>
                  <a:gd name="T20" fmla="*/ 136 w 539"/>
                  <a:gd name="T21" fmla="*/ 294 h 569"/>
                  <a:gd name="T22" fmla="*/ 114 w 539"/>
                  <a:gd name="T23" fmla="*/ 261 h 569"/>
                  <a:gd name="T24" fmla="*/ 93 w 539"/>
                  <a:gd name="T25" fmla="*/ 228 h 569"/>
                  <a:gd name="T26" fmla="*/ 76 w 539"/>
                  <a:gd name="T27" fmla="*/ 199 h 569"/>
                  <a:gd name="T28" fmla="*/ 55 w 539"/>
                  <a:gd name="T29" fmla="*/ 166 h 569"/>
                  <a:gd name="T30" fmla="*/ 38 w 539"/>
                  <a:gd name="T31" fmla="*/ 133 h 569"/>
                  <a:gd name="T32" fmla="*/ 22 w 539"/>
                  <a:gd name="T33" fmla="*/ 100 h 569"/>
                  <a:gd name="T34" fmla="*/ 11 w 539"/>
                  <a:gd name="T35" fmla="*/ 62 h 569"/>
                  <a:gd name="T36" fmla="*/ 169 w 539"/>
                  <a:gd name="T37" fmla="*/ 0 h 569"/>
                  <a:gd name="T38" fmla="*/ 180 w 539"/>
                  <a:gd name="T39" fmla="*/ 29 h 569"/>
                  <a:gd name="T40" fmla="*/ 191 w 539"/>
                  <a:gd name="T41" fmla="*/ 57 h 569"/>
                  <a:gd name="T42" fmla="*/ 207 w 539"/>
                  <a:gd name="T43" fmla="*/ 86 h 569"/>
                  <a:gd name="T44" fmla="*/ 223 w 539"/>
                  <a:gd name="T45" fmla="*/ 114 h 569"/>
                  <a:gd name="T46" fmla="*/ 240 w 539"/>
                  <a:gd name="T47" fmla="*/ 142 h 569"/>
                  <a:gd name="T48" fmla="*/ 256 w 539"/>
                  <a:gd name="T49" fmla="*/ 166 h 569"/>
                  <a:gd name="T50" fmla="*/ 272 w 539"/>
                  <a:gd name="T51" fmla="*/ 195 h 569"/>
                  <a:gd name="T52" fmla="*/ 294 w 539"/>
                  <a:gd name="T53" fmla="*/ 218 h 569"/>
                  <a:gd name="T54" fmla="*/ 316 w 539"/>
                  <a:gd name="T55" fmla="*/ 247 h 569"/>
                  <a:gd name="T56" fmla="*/ 332 w 539"/>
                  <a:gd name="T57" fmla="*/ 270 h 569"/>
                  <a:gd name="T58" fmla="*/ 359 w 539"/>
                  <a:gd name="T59" fmla="*/ 294 h 569"/>
                  <a:gd name="T60" fmla="*/ 381 w 539"/>
                  <a:gd name="T61" fmla="*/ 318 h 569"/>
                  <a:gd name="T62" fmla="*/ 403 w 539"/>
                  <a:gd name="T63" fmla="*/ 342 h 569"/>
                  <a:gd name="T64" fmla="*/ 430 w 539"/>
                  <a:gd name="T65" fmla="*/ 361 h 569"/>
                  <a:gd name="T66" fmla="*/ 457 w 539"/>
                  <a:gd name="T67" fmla="*/ 384 h 569"/>
                  <a:gd name="T68" fmla="*/ 485 w 539"/>
                  <a:gd name="T69" fmla="*/ 403 h 569"/>
                  <a:gd name="T70" fmla="*/ 512 w 539"/>
                  <a:gd name="T71" fmla="*/ 422 h 569"/>
                  <a:gd name="T72" fmla="*/ 539 w 539"/>
                  <a:gd name="T73" fmla="*/ 441 h 5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539" h="569">
                    <a:moveTo>
                      <a:pt x="436" y="569"/>
                    </a:moveTo>
                    <a:lnTo>
                      <a:pt x="419" y="555"/>
                    </a:lnTo>
                    <a:lnTo>
                      <a:pt x="403" y="545"/>
                    </a:lnTo>
                    <a:lnTo>
                      <a:pt x="387" y="536"/>
                    </a:lnTo>
                    <a:lnTo>
                      <a:pt x="370" y="522"/>
                    </a:lnTo>
                    <a:lnTo>
                      <a:pt x="354" y="512"/>
                    </a:lnTo>
                    <a:lnTo>
                      <a:pt x="338" y="498"/>
                    </a:lnTo>
                    <a:lnTo>
                      <a:pt x="327" y="489"/>
                    </a:lnTo>
                    <a:lnTo>
                      <a:pt x="310" y="474"/>
                    </a:lnTo>
                    <a:lnTo>
                      <a:pt x="294" y="460"/>
                    </a:lnTo>
                    <a:lnTo>
                      <a:pt x="278" y="451"/>
                    </a:lnTo>
                    <a:lnTo>
                      <a:pt x="267" y="436"/>
                    </a:lnTo>
                    <a:lnTo>
                      <a:pt x="251" y="422"/>
                    </a:lnTo>
                    <a:lnTo>
                      <a:pt x="240" y="408"/>
                    </a:lnTo>
                    <a:lnTo>
                      <a:pt x="223" y="394"/>
                    </a:lnTo>
                    <a:lnTo>
                      <a:pt x="212" y="379"/>
                    </a:lnTo>
                    <a:lnTo>
                      <a:pt x="196" y="365"/>
                    </a:lnTo>
                    <a:lnTo>
                      <a:pt x="185" y="351"/>
                    </a:lnTo>
                    <a:lnTo>
                      <a:pt x="174" y="337"/>
                    </a:lnTo>
                    <a:lnTo>
                      <a:pt x="158" y="323"/>
                    </a:lnTo>
                    <a:lnTo>
                      <a:pt x="147" y="308"/>
                    </a:lnTo>
                    <a:lnTo>
                      <a:pt x="136" y="294"/>
                    </a:lnTo>
                    <a:lnTo>
                      <a:pt x="125" y="275"/>
                    </a:lnTo>
                    <a:lnTo>
                      <a:pt x="114" y="261"/>
                    </a:lnTo>
                    <a:lnTo>
                      <a:pt x="104" y="247"/>
                    </a:lnTo>
                    <a:lnTo>
                      <a:pt x="93" y="228"/>
                    </a:lnTo>
                    <a:lnTo>
                      <a:pt x="82" y="214"/>
                    </a:lnTo>
                    <a:lnTo>
                      <a:pt x="76" y="199"/>
                    </a:lnTo>
                    <a:lnTo>
                      <a:pt x="66" y="180"/>
                    </a:lnTo>
                    <a:lnTo>
                      <a:pt x="55" y="166"/>
                    </a:lnTo>
                    <a:lnTo>
                      <a:pt x="49" y="147"/>
                    </a:lnTo>
                    <a:lnTo>
                      <a:pt x="38" y="133"/>
                    </a:lnTo>
                    <a:lnTo>
                      <a:pt x="33" y="114"/>
                    </a:lnTo>
                    <a:lnTo>
                      <a:pt x="22" y="100"/>
                    </a:lnTo>
                    <a:lnTo>
                      <a:pt x="17" y="81"/>
                    </a:lnTo>
                    <a:lnTo>
                      <a:pt x="11" y="62"/>
                    </a:lnTo>
                    <a:lnTo>
                      <a:pt x="0" y="48"/>
                    </a:lnTo>
                    <a:lnTo>
                      <a:pt x="169" y="0"/>
                    </a:lnTo>
                    <a:lnTo>
                      <a:pt x="174" y="15"/>
                    </a:lnTo>
                    <a:lnTo>
                      <a:pt x="180" y="29"/>
                    </a:lnTo>
                    <a:lnTo>
                      <a:pt x="185" y="43"/>
                    </a:lnTo>
                    <a:lnTo>
                      <a:pt x="191" y="57"/>
                    </a:lnTo>
                    <a:lnTo>
                      <a:pt x="202" y="71"/>
                    </a:lnTo>
                    <a:lnTo>
                      <a:pt x="207" y="86"/>
                    </a:lnTo>
                    <a:lnTo>
                      <a:pt x="212" y="100"/>
                    </a:lnTo>
                    <a:lnTo>
                      <a:pt x="223" y="114"/>
                    </a:lnTo>
                    <a:lnTo>
                      <a:pt x="229" y="128"/>
                    </a:lnTo>
                    <a:lnTo>
                      <a:pt x="240" y="142"/>
                    </a:lnTo>
                    <a:lnTo>
                      <a:pt x="245" y="152"/>
                    </a:lnTo>
                    <a:lnTo>
                      <a:pt x="256" y="166"/>
                    </a:lnTo>
                    <a:lnTo>
                      <a:pt x="267" y="180"/>
                    </a:lnTo>
                    <a:lnTo>
                      <a:pt x="272" y="195"/>
                    </a:lnTo>
                    <a:lnTo>
                      <a:pt x="283" y="209"/>
                    </a:lnTo>
                    <a:lnTo>
                      <a:pt x="294" y="218"/>
                    </a:lnTo>
                    <a:lnTo>
                      <a:pt x="305" y="233"/>
                    </a:lnTo>
                    <a:lnTo>
                      <a:pt x="316" y="247"/>
                    </a:lnTo>
                    <a:lnTo>
                      <a:pt x="327" y="256"/>
                    </a:lnTo>
                    <a:lnTo>
                      <a:pt x="332" y="270"/>
                    </a:lnTo>
                    <a:lnTo>
                      <a:pt x="349" y="280"/>
                    </a:lnTo>
                    <a:lnTo>
                      <a:pt x="359" y="294"/>
                    </a:lnTo>
                    <a:lnTo>
                      <a:pt x="370" y="304"/>
                    </a:lnTo>
                    <a:lnTo>
                      <a:pt x="381" y="318"/>
                    </a:lnTo>
                    <a:lnTo>
                      <a:pt x="392" y="327"/>
                    </a:lnTo>
                    <a:lnTo>
                      <a:pt x="403" y="342"/>
                    </a:lnTo>
                    <a:lnTo>
                      <a:pt x="419" y="351"/>
                    </a:lnTo>
                    <a:lnTo>
                      <a:pt x="430" y="361"/>
                    </a:lnTo>
                    <a:lnTo>
                      <a:pt x="441" y="375"/>
                    </a:lnTo>
                    <a:lnTo>
                      <a:pt x="457" y="384"/>
                    </a:lnTo>
                    <a:lnTo>
                      <a:pt x="468" y="394"/>
                    </a:lnTo>
                    <a:lnTo>
                      <a:pt x="485" y="403"/>
                    </a:lnTo>
                    <a:lnTo>
                      <a:pt x="495" y="413"/>
                    </a:lnTo>
                    <a:lnTo>
                      <a:pt x="512" y="422"/>
                    </a:lnTo>
                    <a:lnTo>
                      <a:pt x="523" y="432"/>
                    </a:lnTo>
                    <a:lnTo>
                      <a:pt x="539" y="441"/>
                    </a:lnTo>
                    <a:lnTo>
                      <a:pt x="436" y="569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41" name="Freeform 24"/>
              <p:cNvSpPr>
                <a:spLocks/>
              </p:cNvSpPr>
              <p:nvPr/>
            </p:nvSpPr>
            <p:spPr bwMode="auto">
              <a:xfrm>
                <a:off x="1725" y="1772"/>
                <a:ext cx="223" cy="645"/>
              </a:xfrm>
              <a:custGeom>
                <a:avLst/>
                <a:gdLst>
                  <a:gd name="T0" fmla="*/ 49 w 223"/>
                  <a:gd name="T1" fmla="*/ 626 h 645"/>
                  <a:gd name="T2" fmla="*/ 38 w 223"/>
                  <a:gd name="T3" fmla="*/ 593 h 645"/>
                  <a:gd name="T4" fmla="*/ 27 w 223"/>
                  <a:gd name="T5" fmla="*/ 555 h 645"/>
                  <a:gd name="T6" fmla="*/ 22 w 223"/>
                  <a:gd name="T7" fmla="*/ 521 h 645"/>
                  <a:gd name="T8" fmla="*/ 11 w 223"/>
                  <a:gd name="T9" fmla="*/ 484 h 645"/>
                  <a:gd name="T10" fmla="*/ 5 w 223"/>
                  <a:gd name="T11" fmla="*/ 450 h 645"/>
                  <a:gd name="T12" fmla="*/ 5 w 223"/>
                  <a:gd name="T13" fmla="*/ 412 h 645"/>
                  <a:gd name="T14" fmla="*/ 0 w 223"/>
                  <a:gd name="T15" fmla="*/ 375 h 645"/>
                  <a:gd name="T16" fmla="*/ 0 w 223"/>
                  <a:gd name="T17" fmla="*/ 341 h 645"/>
                  <a:gd name="T18" fmla="*/ 0 w 223"/>
                  <a:gd name="T19" fmla="*/ 303 h 645"/>
                  <a:gd name="T20" fmla="*/ 0 w 223"/>
                  <a:gd name="T21" fmla="*/ 265 h 645"/>
                  <a:gd name="T22" fmla="*/ 5 w 223"/>
                  <a:gd name="T23" fmla="*/ 232 h 645"/>
                  <a:gd name="T24" fmla="*/ 5 w 223"/>
                  <a:gd name="T25" fmla="*/ 194 h 645"/>
                  <a:gd name="T26" fmla="*/ 11 w 223"/>
                  <a:gd name="T27" fmla="*/ 156 h 645"/>
                  <a:gd name="T28" fmla="*/ 22 w 223"/>
                  <a:gd name="T29" fmla="*/ 123 h 645"/>
                  <a:gd name="T30" fmla="*/ 27 w 223"/>
                  <a:gd name="T31" fmla="*/ 85 h 645"/>
                  <a:gd name="T32" fmla="*/ 38 w 223"/>
                  <a:gd name="T33" fmla="*/ 52 h 645"/>
                  <a:gd name="T34" fmla="*/ 49 w 223"/>
                  <a:gd name="T35" fmla="*/ 14 h 645"/>
                  <a:gd name="T36" fmla="*/ 223 w 223"/>
                  <a:gd name="T37" fmla="*/ 47 h 645"/>
                  <a:gd name="T38" fmla="*/ 212 w 223"/>
                  <a:gd name="T39" fmla="*/ 76 h 645"/>
                  <a:gd name="T40" fmla="*/ 201 w 223"/>
                  <a:gd name="T41" fmla="*/ 109 h 645"/>
                  <a:gd name="T42" fmla="*/ 196 w 223"/>
                  <a:gd name="T43" fmla="*/ 138 h 645"/>
                  <a:gd name="T44" fmla="*/ 190 w 223"/>
                  <a:gd name="T45" fmla="*/ 166 h 645"/>
                  <a:gd name="T46" fmla="*/ 185 w 223"/>
                  <a:gd name="T47" fmla="*/ 199 h 645"/>
                  <a:gd name="T48" fmla="*/ 179 w 223"/>
                  <a:gd name="T49" fmla="*/ 228 h 645"/>
                  <a:gd name="T50" fmla="*/ 174 w 223"/>
                  <a:gd name="T51" fmla="*/ 261 h 645"/>
                  <a:gd name="T52" fmla="*/ 174 w 223"/>
                  <a:gd name="T53" fmla="*/ 289 h 645"/>
                  <a:gd name="T54" fmla="*/ 174 w 223"/>
                  <a:gd name="T55" fmla="*/ 322 h 645"/>
                  <a:gd name="T56" fmla="*/ 174 w 223"/>
                  <a:gd name="T57" fmla="*/ 351 h 645"/>
                  <a:gd name="T58" fmla="*/ 174 w 223"/>
                  <a:gd name="T59" fmla="*/ 384 h 645"/>
                  <a:gd name="T60" fmla="*/ 179 w 223"/>
                  <a:gd name="T61" fmla="*/ 412 h 645"/>
                  <a:gd name="T62" fmla="*/ 185 w 223"/>
                  <a:gd name="T63" fmla="*/ 446 h 645"/>
                  <a:gd name="T64" fmla="*/ 190 w 223"/>
                  <a:gd name="T65" fmla="*/ 474 h 645"/>
                  <a:gd name="T66" fmla="*/ 196 w 223"/>
                  <a:gd name="T67" fmla="*/ 507 h 645"/>
                  <a:gd name="T68" fmla="*/ 201 w 223"/>
                  <a:gd name="T69" fmla="*/ 536 h 645"/>
                  <a:gd name="T70" fmla="*/ 212 w 223"/>
                  <a:gd name="T71" fmla="*/ 564 h 645"/>
                  <a:gd name="T72" fmla="*/ 223 w 223"/>
                  <a:gd name="T73" fmla="*/ 597 h 6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223" h="645">
                    <a:moveTo>
                      <a:pt x="54" y="645"/>
                    </a:moveTo>
                    <a:lnTo>
                      <a:pt x="49" y="626"/>
                    </a:lnTo>
                    <a:lnTo>
                      <a:pt x="43" y="607"/>
                    </a:lnTo>
                    <a:lnTo>
                      <a:pt x="38" y="593"/>
                    </a:lnTo>
                    <a:lnTo>
                      <a:pt x="32" y="574"/>
                    </a:lnTo>
                    <a:lnTo>
                      <a:pt x="27" y="555"/>
                    </a:lnTo>
                    <a:lnTo>
                      <a:pt x="27" y="536"/>
                    </a:lnTo>
                    <a:lnTo>
                      <a:pt x="22" y="521"/>
                    </a:lnTo>
                    <a:lnTo>
                      <a:pt x="16" y="502"/>
                    </a:lnTo>
                    <a:lnTo>
                      <a:pt x="11" y="484"/>
                    </a:lnTo>
                    <a:lnTo>
                      <a:pt x="11" y="465"/>
                    </a:lnTo>
                    <a:lnTo>
                      <a:pt x="5" y="450"/>
                    </a:lnTo>
                    <a:lnTo>
                      <a:pt x="5" y="431"/>
                    </a:lnTo>
                    <a:lnTo>
                      <a:pt x="5" y="412"/>
                    </a:lnTo>
                    <a:lnTo>
                      <a:pt x="0" y="393"/>
                    </a:lnTo>
                    <a:lnTo>
                      <a:pt x="0" y="375"/>
                    </a:lnTo>
                    <a:lnTo>
                      <a:pt x="0" y="356"/>
                    </a:lnTo>
                    <a:lnTo>
                      <a:pt x="0" y="341"/>
                    </a:lnTo>
                    <a:lnTo>
                      <a:pt x="0" y="322"/>
                    </a:lnTo>
                    <a:lnTo>
                      <a:pt x="0" y="303"/>
                    </a:lnTo>
                    <a:lnTo>
                      <a:pt x="0" y="284"/>
                    </a:lnTo>
                    <a:lnTo>
                      <a:pt x="0" y="265"/>
                    </a:lnTo>
                    <a:lnTo>
                      <a:pt x="0" y="247"/>
                    </a:lnTo>
                    <a:lnTo>
                      <a:pt x="5" y="232"/>
                    </a:lnTo>
                    <a:lnTo>
                      <a:pt x="5" y="213"/>
                    </a:lnTo>
                    <a:lnTo>
                      <a:pt x="5" y="194"/>
                    </a:lnTo>
                    <a:lnTo>
                      <a:pt x="11" y="175"/>
                    </a:lnTo>
                    <a:lnTo>
                      <a:pt x="11" y="156"/>
                    </a:lnTo>
                    <a:lnTo>
                      <a:pt x="16" y="142"/>
                    </a:lnTo>
                    <a:lnTo>
                      <a:pt x="22" y="123"/>
                    </a:lnTo>
                    <a:lnTo>
                      <a:pt x="27" y="104"/>
                    </a:lnTo>
                    <a:lnTo>
                      <a:pt x="27" y="85"/>
                    </a:lnTo>
                    <a:lnTo>
                      <a:pt x="32" y="71"/>
                    </a:lnTo>
                    <a:lnTo>
                      <a:pt x="38" y="52"/>
                    </a:lnTo>
                    <a:lnTo>
                      <a:pt x="43" y="33"/>
                    </a:lnTo>
                    <a:lnTo>
                      <a:pt x="49" y="14"/>
                    </a:lnTo>
                    <a:lnTo>
                      <a:pt x="54" y="0"/>
                    </a:lnTo>
                    <a:lnTo>
                      <a:pt x="223" y="47"/>
                    </a:lnTo>
                    <a:lnTo>
                      <a:pt x="217" y="62"/>
                    </a:lnTo>
                    <a:lnTo>
                      <a:pt x="212" y="76"/>
                    </a:lnTo>
                    <a:lnTo>
                      <a:pt x="207" y="90"/>
                    </a:lnTo>
                    <a:lnTo>
                      <a:pt x="201" y="109"/>
                    </a:lnTo>
                    <a:lnTo>
                      <a:pt x="201" y="123"/>
                    </a:lnTo>
                    <a:lnTo>
                      <a:pt x="196" y="138"/>
                    </a:lnTo>
                    <a:lnTo>
                      <a:pt x="190" y="152"/>
                    </a:lnTo>
                    <a:lnTo>
                      <a:pt x="190" y="166"/>
                    </a:lnTo>
                    <a:lnTo>
                      <a:pt x="185" y="180"/>
                    </a:lnTo>
                    <a:lnTo>
                      <a:pt x="185" y="199"/>
                    </a:lnTo>
                    <a:lnTo>
                      <a:pt x="179" y="213"/>
                    </a:lnTo>
                    <a:lnTo>
                      <a:pt x="179" y="228"/>
                    </a:lnTo>
                    <a:lnTo>
                      <a:pt x="174" y="242"/>
                    </a:lnTo>
                    <a:lnTo>
                      <a:pt x="174" y="261"/>
                    </a:lnTo>
                    <a:lnTo>
                      <a:pt x="174" y="275"/>
                    </a:lnTo>
                    <a:lnTo>
                      <a:pt x="174" y="289"/>
                    </a:lnTo>
                    <a:lnTo>
                      <a:pt x="174" y="303"/>
                    </a:lnTo>
                    <a:lnTo>
                      <a:pt x="174" y="322"/>
                    </a:lnTo>
                    <a:lnTo>
                      <a:pt x="174" y="337"/>
                    </a:lnTo>
                    <a:lnTo>
                      <a:pt x="174" y="351"/>
                    </a:lnTo>
                    <a:lnTo>
                      <a:pt x="174" y="370"/>
                    </a:lnTo>
                    <a:lnTo>
                      <a:pt x="174" y="384"/>
                    </a:lnTo>
                    <a:lnTo>
                      <a:pt x="174" y="398"/>
                    </a:lnTo>
                    <a:lnTo>
                      <a:pt x="179" y="412"/>
                    </a:lnTo>
                    <a:lnTo>
                      <a:pt x="179" y="431"/>
                    </a:lnTo>
                    <a:lnTo>
                      <a:pt x="185" y="446"/>
                    </a:lnTo>
                    <a:lnTo>
                      <a:pt x="185" y="460"/>
                    </a:lnTo>
                    <a:lnTo>
                      <a:pt x="190" y="474"/>
                    </a:lnTo>
                    <a:lnTo>
                      <a:pt x="190" y="488"/>
                    </a:lnTo>
                    <a:lnTo>
                      <a:pt x="196" y="507"/>
                    </a:lnTo>
                    <a:lnTo>
                      <a:pt x="201" y="521"/>
                    </a:lnTo>
                    <a:lnTo>
                      <a:pt x="201" y="536"/>
                    </a:lnTo>
                    <a:lnTo>
                      <a:pt x="207" y="550"/>
                    </a:lnTo>
                    <a:lnTo>
                      <a:pt x="212" y="564"/>
                    </a:lnTo>
                    <a:lnTo>
                      <a:pt x="217" y="578"/>
                    </a:lnTo>
                    <a:lnTo>
                      <a:pt x="223" y="597"/>
                    </a:lnTo>
                    <a:lnTo>
                      <a:pt x="54" y="645"/>
                    </a:lnTo>
                    <a:close/>
                  </a:path>
                </a:pathLst>
              </a:cu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42" name="Freeform 25"/>
              <p:cNvSpPr>
                <a:spLocks/>
              </p:cNvSpPr>
              <p:nvPr/>
            </p:nvSpPr>
            <p:spPr bwMode="auto">
              <a:xfrm>
                <a:off x="1779" y="1251"/>
                <a:ext cx="539" cy="568"/>
              </a:xfrm>
              <a:custGeom>
                <a:avLst/>
                <a:gdLst>
                  <a:gd name="T0" fmla="*/ 11 w 539"/>
                  <a:gd name="T1" fmla="*/ 502 h 568"/>
                  <a:gd name="T2" fmla="*/ 22 w 539"/>
                  <a:gd name="T3" fmla="*/ 469 h 568"/>
                  <a:gd name="T4" fmla="*/ 38 w 539"/>
                  <a:gd name="T5" fmla="*/ 436 h 568"/>
                  <a:gd name="T6" fmla="*/ 55 w 539"/>
                  <a:gd name="T7" fmla="*/ 403 h 568"/>
                  <a:gd name="T8" fmla="*/ 76 w 539"/>
                  <a:gd name="T9" fmla="*/ 369 h 568"/>
                  <a:gd name="T10" fmla="*/ 93 w 539"/>
                  <a:gd name="T11" fmla="*/ 336 h 568"/>
                  <a:gd name="T12" fmla="*/ 114 w 539"/>
                  <a:gd name="T13" fmla="*/ 303 h 568"/>
                  <a:gd name="T14" fmla="*/ 136 w 539"/>
                  <a:gd name="T15" fmla="*/ 275 h 568"/>
                  <a:gd name="T16" fmla="*/ 158 w 539"/>
                  <a:gd name="T17" fmla="*/ 246 h 568"/>
                  <a:gd name="T18" fmla="*/ 185 w 539"/>
                  <a:gd name="T19" fmla="*/ 213 h 568"/>
                  <a:gd name="T20" fmla="*/ 212 w 539"/>
                  <a:gd name="T21" fmla="*/ 185 h 568"/>
                  <a:gd name="T22" fmla="*/ 240 w 539"/>
                  <a:gd name="T23" fmla="*/ 156 h 568"/>
                  <a:gd name="T24" fmla="*/ 267 w 539"/>
                  <a:gd name="T25" fmla="*/ 132 h 568"/>
                  <a:gd name="T26" fmla="*/ 294 w 539"/>
                  <a:gd name="T27" fmla="*/ 104 h 568"/>
                  <a:gd name="T28" fmla="*/ 327 w 539"/>
                  <a:gd name="T29" fmla="*/ 80 h 568"/>
                  <a:gd name="T30" fmla="*/ 354 w 539"/>
                  <a:gd name="T31" fmla="*/ 57 h 568"/>
                  <a:gd name="T32" fmla="*/ 387 w 539"/>
                  <a:gd name="T33" fmla="*/ 33 h 568"/>
                  <a:gd name="T34" fmla="*/ 419 w 539"/>
                  <a:gd name="T35" fmla="*/ 9 h 568"/>
                  <a:gd name="T36" fmla="*/ 539 w 539"/>
                  <a:gd name="T37" fmla="*/ 123 h 568"/>
                  <a:gd name="T38" fmla="*/ 512 w 539"/>
                  <a:gd name="T39" fmla="*/ 142 h 568"/>
                  <a:gd name="T40" fmla="*/ 485 w 539"/>
                  <a:gd name="T41" fmla="*/ 161 h 568"/>
                  <a:gd name="T42" fmla="*/ 457 w 539"/>
                  <a:gd name="T43" fmla="*/ 185 h 568"/>
                  <a:gd name="T44" fmla="*/ 430 w 539"/>
                  <a:gd name="T45" fmla="*/ 203 h 568"/>
                  <a:gd name="T46" fmla="*/ 403 w 539"/>
                  <a:gd name="T47" fmla="*/ 227 h 568"/>
                  <a:gd name="T48" fmla="*/ 381 w 539"/>
                  <a:gd name="T49" fmla="*/ 251 h 568"/>
                  <a:gd name="T50" fmla="*/ 359 w 539"/>
                  <a:gd name="T51" fmla="*/ 275 h 568"/>
                  <a:gd name="T52" fmla="*/ 332 w 539"/>
                  <a:gd name="T53" fmla="*/ 298 h 568"/>
                  <a:gd name="T54" fmla="*/ 316 w 539"/>
                  <a:gd name="T55" fmla="*/ 322 h 568"/>
                  <a:gd name="T56" fmla="*/ 294 w 539"/>
                  <a:gd name="T57" fmla="*/ 346 h 568"/>
                  <a:gd name="T58" fmla="*/ 272 w 539"/>
                  <a:gd name="T59" fmla="*/ 374 h 568"/>
                  <a:gd name="T60" fmla="*/ 256 w 539"/>
                  <a:gd name="T61" fmla="*/ 398 h 568"/>
                  <a:gd name="T62" fmla="*/ 240 w 539"/>
                  <a:gd name="T63" fmla="*/ 426 h 568"/>
                  <a:gd name="T64" fmla="*/ 223 w 539"/>
                  <a:gd name="T65" fmla="*/ 455 h 568"/>
                  <a:gd name="T66" fmla="*/ 207 w 539"/>
                  <a:gd name="T67" fmla="*/ 483 h 568"/>
                  <a:gd name="T68" fmla="*/ 191 w 539"/>
                  <a:gd name="T69" fmla="*/ 512 h 568"/>
                  <a:gd name="T70" fmla="*/ 180 w 539"/>
                  <a:gd name="T71" fmla="*/ 540 h 568"/>
                  <a:gd name="T72" fmla="*/ 169 w 539"/>
                  <a:gd name="T73" fmla="*/ 568 h 5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539" h="568">
                    <a:moveTo>
                      <a:pt x="0" y="521"/>
                    </a:moveTo>
                    <a:lnTo>
                      <a:pt x="11" y="502"/>
                    </a:lnTo>
                    <a:lnTo>
                      <a:pt x="17" y="488"/>
                    </a:lnTo>
                    <a:lnTo>
                      <a:pt x="22" y="469"/>
                    </a:lnTo>
                    <a:lnTo>
                      <a:pt x="33" y="450"/>
                    </a:lnTo>
                    <a:lnTo>
                      <a:pt x="38" y="436"/>
                    </a:lnTo>
                    <a:lnTo>
                      <a:pt x="49" y="417"/>
                    </a:lnTo>
                    <a:lnTo>
                      <a:pt x="55" y="403"/>
                    </a:lnTo>
                    <a:lnTo>
                      <a:pt x="66" y="384"/>
                    </a:lnTo>
                    <a:lnTo>
                      <a:pt x="76" y="369"/>
                    </a:lnTo>
                    <a:lnTo>
                      <a:pt x="82" y="350"/>
                    </a:lnTo>
                    <a:lnTo>
                      <a:pt x="93" y="336"/>
                    </a:lnTo>
                    <a:lnTo>
                      <a:pt x="104" y="322"/>
                    </a:lnTo>
                    <a:lnTo>
                      <a:pt x="114" y="303"/>
                    </a:lnTo>
                    <a:lnTo>
                      <a:pt x="125" y="289"/>
                    </a:lnTo>
                    <a:lnTo>
                      <a:pt x="136" y="275"/>
                    </a:lnTo>
                    <a:lnTo>
                      <a:pt x="147" y="260"/>
                    </a:lnTo>
                    <a:lnTo>
                      <a:pt x="158" y="246"/>
                    </a:lnTo>
                    <a:lnTo>
                      <a:pt x="174" y="227"/>
                    </a:lnTo>
                    <a:lnTo>
                      <a:pt x="185" y="213"/>
                    </a:lnTo>
                    <a:lnTo>
                      <a:pt x="196" y="199"/>
                    </a:lnTo>
                    <a:lnTo>
                      <a:pt x="212" y="185"/>
                    </a:lnTo>
                    <a:lnTo>
                      <a:pt x="223" y="170"/>
                    </a:lnTo>
                    <a:lnTo>
                      <a:pt x="240" y="156"/>
                    </a:lnTo>
                    <a:lnTo>
                      <a:pt x="251" y="147"/>
                    </a:lnTo>
                    <a:lnTo>
                      <a:pt x="267" y="132"/>
                    </a:lnTo>
                    <a:lnTo>
                      <a:pt x="278" y="118"/>
                    </a:lnTo>
                    <a:lnTo>
                      <a:pt x="294" y="104"/>
                    </a:lnTo>
                    <a:lnTo>
                      <a:pt x="310" y="90"/>
                    </a:lnTo>
                    <a:lnTo>
                      <a:pt x="327" y="80"/>
                    </a:lnTo>
                    <a:lnTo>
                      <a:pt x="338" y="66"/>
                    </a:lnTo>
                    <a:lnTo>
                      <a:pt x="354" y="57"/>
                    </a:lnTo>
                    <a:lnTo>
                      <a:pt x="370" y="42"/>
                    </a:lnTo>
                    <a:lnTo>
                      <a:pt x="387" y="33"/>
                    </a:lnTo>
                    <a:lnTo>
                      <a:pt x="403" y="19"/>
                    </a:lnTo>
                    <a:lnTo>
                      <a:pt x="419" y="9"/>
                    </a:lnTo>
                    <a:lnTo>
                      <a:pt x="436" y="0"/>
                    </a:lnTo>
                    <a:lnTo>
                      <a:pt x="539" y="123"/>
                    </a:lnTo>
                    <a:lnTo>
                      <a:pt x="523" y="132"/>
                    </a:lnTo>
                    <a:lnTo>
                      <a:pt x="512" y="142"/>
                    </a:lnTo>
                    <a:lnTo>
                      <a:pt x="495" y="151"/>
                    </a:lnTo>
                    <a:lnTo>
                      <a:pt x="485" y="161"/>
                    </a:lnTo>
                    <a:lnTo>
                      <a:pt x="468" y="175"/>
                    </a:lnTo>
                    <a:lnTo>
                      <a:pt x="457" y="185"/>
                    </a:lnTo>
                    <a:lnTo>
                      <a:pt x="441" y="194"/>
                    </a:lnTo>
                    <a:lnTo>
                      <a:pt x="430" y="203"/>
                    </a:lnTo>
                    <a:lnTo>
                      <a:pt x="419" y="218"/>
                    </a:lnTo>
                    <a:lnTo>
                      <a:pt x="403" y="227"/>
                    </a:lnTo>
                    <a:lnTo>
                      <a:pt x="392" y="237"/>
                    </a:lnTo>
                    <a:lnTo>
                      <a:pt x="381" y="251"/>
                    </a:lnTo>
                    <a:lnTo>
                      <a:pt x="370" y="260"/>
                    </a:lnTo>
                    <a:lnTo>
                      <a:pt x="359" y="275"/>
                    </a:lnTo>
                    <a:lnTo>
                      <a:pt x="349" y="284"/>
                    </a:lnTo>
                    <a:lnTo>
                      <a:pt x="332" y="298"/>
                    </a:lnTo>
                    <a:lnTo>
                      <a:pt x="327" y="308"/>
                    </a:lnTo>
                    <a:lnTo>
                      <a:pt x="316" y="322"/>
                    </a:lnTo>
                    <a:lnTo>
                      <a:pt x="305" y="331"/>
                    </a:lnTo>
                    <a:lnTo>
                      <a:pt x="294" y="346"/>
                    </a:lnTo>
                    <a:lnTo>
                      <a:pt x="283" y="360"/>
                    </a:lnTo>
                    <a:lnTo>
                      <a:pt x="272" y="374"/>
                    </a:lnTo>
                    <a:lnTo>
                      <a:pt x="267" y="384"/>
                    </a:lnTo>
                    <a:lnTo>
                      <a:pt x="256" y="398"/>
                    </a:lnTo>
                    <a:lnTo>
                      <a:pt x="245" y="412"/>
                    </a:lnTo>
                    <a:lnTo>
                      <a:pt x="240" y="426"/>
                    </a:lnTo>
                    <a:lnTo>
                      <a:pt x="229" y="440"/>
                    </a:lnTo>
                    <a:lnTo>
                      <a:pt x="223" y="455"/>
                    </a:lnTo>
                    <a:lnTo>
                      <a:pt x="212" y="469"/>
                    </a:lnTo>
                    <a:lnTo>
                      <a:pt x="207" y="483"/>
                    </a:lnTo>
                    <a:lnTo>
                      <a:pt x="202" y="497"/>
                    </a:lnTo>
                    <a:lnTo>
                      <a:pt x="191" y="512"/>
                    </a:lnTo>
                    <a:lnTo>
                      <a:pt x="185" y="526"/>
                    </a:lnTo>
                    <a:lnTo>
                      <a:pt x="180" y="540"/>
                    </a:lnTo>
                    <a:lnTo>
                      <a:pt x="174" y="554"/>
                    </a:lnTo>
                    <a:lnTo>
                      <a:pt x="169" y="568"/>
                    </a:lnTo>
                    <a:lnTo>
                      <a:pt x="0" y="521"/>
                    </a:lnTo>
                    <a:close/>
                  </a:path>
                </a:pathLst>
              </a:cu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43" name="Freeform 26"/>
              <p:cNvSpPr>
                <a:spLocks/>
              </p:cNvSpPr>
              <p:nvPr/>
            </p:nvSpPr>
            <p:spPr bwMode="auto">
              <a:xfrm>
                <a:off x="2215" y="1052"/>
                <a:ext cx="702" cy="322"/>
              </a:xfrm>
              <a:custGeom>
                <a:avLst/>
                <a:gdLst>
                  <a:gd name="T0" fmla="*/ 16 w 702"/>
                  <a:gd name="T1" fmla="*/ 189 h 322"/>
                  <a:gd name="T2" fmla="*/ 54 w 702"/>
                  <a:gd name="T3" fmla="*/ 165 h 322"/>
                  <a:gd name="T4" fmla="*/ 87 w 702"/>
                  <a:gd name="T5" fmla="*/ 147 h 322"/>
                  <a:gd name="T6" fmla="*/ 125 w 702"/>
                  <a:gd name="T7" fmla="*/ 128 h 322"/>
                  <a:gd name="T8" fmla="*/ 163 w 702"/>
                  <a:gd name="T9" fmla="*/ 113 h 322"/>
                  <a:gd name="T10" fmla="*/ 196 w 702"/>
                  <a:gd name="T11" fmla="*/ 94 h 322"/>
                  <a:gd name="T12" fmla="*/ 234 w 702"/>
                  <a:gd name="T13" fmla="*/ 80 h 322"/>
                  <a:gd name="T14" fmla="*/ 277 w 702"/>
                  <a:gd name="T15" fmla="*/ 66 h 322"/>
                  <a:gd name="T16" fmla="*/ 315 w 702"/>
                  <a:gd name="T17" fmla="*/ 56 h 322"/>
                  <a:gd name="T18" fmla="*/ 353 w 702"/>
                  <a:gd name="T19" fmla="*/ 42 h 322"/>
                  <a:gd name="T20" fmla="*/ 391 w 702"/>
                  <a:gd name="T21" fmla="*/ 33 h 322"/>
                  <a:gd name="T22" fmla="*/ 435 w 702"/>
                  <a:gd name="T23" fmla="*/ 23 h 322"/>
                  <a:gd name="T24" fmla="*/ 473 w 702"/>
                  <a:gd name="T25" fmla="*/ 19 h 322"/>
                  <a:gd name="T26" fmla="*/ 517 w 702"/>
                  <a:gd name="T27" fmla="*/ 9 h 322"/>
                  <a:gd name="T28" fmla="*/ 560 w 702"/>
                  <a:gd name="T29" fmla="*/ 4 h 322"/>
                  <a:gd name="T30" fmla="*/ 598 w 702"/>
                  <a:gd name="T31" fmla="*/ 4 h 322"/>
                  <a:gd name="T32" fmla="*/ 642 w 702"/>
                  <a:gd name="T33" fmla="*/ 0 h 322"/>
                  <a:gd name="T34" fmla="*/ 680 w 702"/>
                  <a:gd name="T35" fmla="*/ 0 h 322"/>
                  <a:gd name="T36" fmla="*/ 702 w 702"/>
                  <a:gd name="T37" fmla="*/ 156 h 322"/>
                  <a:gd name="T38" fmla="*/ 669 w 702"/>
                  <a:gd name="T39" fmla="*/ 156 h 322"/>
                  <a:gd name="T40" fmla="*/ 631 w 702"/>
                  <a:gd name="T41" fmla="*/ 156 h 322"/>
                  <a:gd name="T42" fmla="*/ 598 w 702"/>
                  <a:gd name="T43" fmla="*/ 161 h 322"/>
                  <a:gd name="T44" fmla="*/ 560 w 702"/>
                  <a:gd name="T45" fmla="*/ 165 h 322"/>
                  <a:gd name="T46" fmla="*/ 527 w 702"/>
                  <a:gd name="T47" fmla="*/ 170 h 322"/>
                  <a:gd name="T48" fmla="*/ 489 w 702"/>
                  <a:gd name="T49" fmla="*/ 175 h 322"/>
                  <a:gd name="T50" fmla="*/ 457 w 702"/>
                  <a:gd name="T51" fmla="*/ 180 h 322"/>
                  <a:gd name="T52" fmla="*/ 424 w 702"/>
                  <a:gd name="T53" fmla="*/ 189 h 322"/>
                  <a:gd name="T54" fmla="*/ 386 w 702"/>
                  <a:gd name="T55" fmla="*/ 199 h 322"/>
                  <a:gd name="T56" fmla="*/ 353 w 702"/>
                  <a:gd name="T57" fmla="*/ 208 h 322"/>
                  <a:gd name="T58" fmla="*/ 321 w 702"/>
                  <a:gd name="T59" fmla="*/ 218 h 322"/>
                  <a:gd name="T60" fmla="*/ 288 w 702"/>
                  <a:gd name="T61" fmla="*/ 232 h 322"/>
                  <a:gd name="T62" fmla="*/ 255 w 702"/>
                  <a:gd name="T63" fmla="*/ 246 h 322"/>
                  <a:gd name="T64" fmla="*/ 223 w 702"/>
                  <a:gd name="T65" fmla="*/ 260 h 322"/>
                  <a:gd name="T66" fmla="*/ 190 w 702"/>
                  <a:gd name="T67" fmla="*/ 274 h 322"/>
                  <a:gd name="T68" fmla="*/ 163 w 702"/>
                  <a:gd name="T69" fmla="*/ 289 h 322"/>
                  <a:gd name="T70" fmla="*/ 130 w 702"/>
                  <a:gd name="T71" fmla="*/ 308 h 322"/>
                  <a:gd name="T72" fmla="*/ 103 w 702"/>
                  <a:gd name="T73" fmla="*/ 322 h 3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702" h="322">
                    <a:moveTo>
                      <a:pt x="0" y="199"/>
                    </a:moveTo>
                    <a:lnTo>
                      <a:pt x="16" y="189"/>
                    </a:lnTo>
                    <a:lnTo>
                      <a:pt x="38" y="175"/>
                    </a:lnTo>
                    <a:lnTo>
                      <a:pt x="54" y="165"/>
                    </a:lnTo>
                    <a:lnTo>
                      <a:pt x="70" y="156"/>
                    </a:lnTo>
                    <a:lnTo>
                      <a:pt x="87" y="147"/>
                    </a:lnTo>
                    <a:lnTo>
                      <a:pt x="103" y="137"/>
                    </a:lnTo>
                    <a:lnTo>
                      <a:pt x="125" y="128"/>
                    </a:lnTo>
                    <a:lnTo>
                      <a:pt x="141" y="118"/>
                    </a:lnTo>
                    <a:lnTo>
                      <a:pt x="163" y="113"/>
                    </a:lnTo>
                    <a:lnTo>
                      <a:pt x="179" y="104"/>
                    </a:lnTo>
                    <a:lnTo>
                      <a:pt x="196" y="94"/>
                    </a:lnTo>
                    <a:lnTo>
                      <a:pt x="217" y="90"/>
                    </a:lnTo>
                    <a:lnTo>
                      <a:pt x="234" y="80"/>
                    </a:lnTo>
                    <a:lnTo>
                      <a:pt x="255" y="75"/>
                    </a:lnTo>
                    <a:lnTo>
                      <a:pt x="277" y="66"/>
                    </a:lnTo>
                    <a:lnTo>
                      <a:pt x="293" y="61"/>
                    </a:lnTo>
                    <a:lnTo>
                      <a:pt x="315" y="56"/>
                    </a:lnTo>
                    <a:lnTo>
                      <a:pt x="332" y="52"/>
                    </a:lnTo>
                    <a:lnTo>
                      <a:pt x="353" y="42"/>
                    </a:lnTo>
                    <a:lnTo>
                      <a:pt x="375" y="37"/>
                    </a:lnTo>
                    <a:lnTo>
                      <a:pt x="391" y="33"/>
                    </a:lnTo>
                    <a:lnTo>
                      <a:pt x="413" y="28"/>
                    </a:lnTo>
                    <a:lnTo>
                      <a:pt x="435" y="23"/>
                    </a:lnTo>
                    <a:lnTo>
                      <a:pt x="457" y="23"/>
                    </a:lnTo>
                    <a:lnTo>
                      <a:pt x="473" y="19"/>
                    </a:lnTo>
                    <a:lnTo>
                      <a:pt x="495" y="14"/>
                    </a:lnTo>
                    <a:lnTo>
                      <a:pt x="517" y="9"/>
                    </a:lnTo>
                    <a:lnTo>
                      <a:pt x="538" y="9"/>
                    </a:lnTo>
                    <a:lnTo>
                      <a:pt x="560" y="4"/>
                    </a:lnTo>
                    <a:lnTo>
                      <a:pt x="576" y="4"/>
                    </a:lnTo>
                    <a:lnTo>
                      <a:pt x="598" y="4"/>
                    </a:lnTo>
                    <a:lnTo>
                      <a:pt x="620" y="0"/>
                    </a:lnTo>
                    <a:lnTo>
                      <a:pt x="642" y="0"/>
                    </a:lnTo>
                    <a:lnTo>
                      <a:pt x="664" y="0"/>
                    </a:lnTo>
                    <a:lnTo>
                      <a:pt x="680" y="0"/>
                    </a:lnTo>
                    <a:lnTo>
                      <a:pt x="702" y="0"/>
                    </a:lnTo>
                    <a:lnTo>
                      <a:pt x="702" y="156"/>
                    </a:lnTo>
                    <a:lnTo>
                      <a:pt x="685" y="156"/>
                    </a:lnTo>
                    <a:lnTo>
                      <a:pt x="669" y="156"/>
                    </a:lnTo>
                    <a:lnTo>
                      <a:pt x="647" y="156"/>
                    </a:lnTo>
                    <a:lnTo>
                      <a:pt x="631" y="156"/>
                    </a:lnTo>
                    <a:lnTo>
                      <a:pt x="615" y="156"/>
                    </a:lnTo>
                    <a:lnTo>
                      <a:pt x="598" y="161"/>
                    </a:lnTo>
                    <a:lnTo>
                      <a:pt x="576" y="161"/>
                    </a:lnTo>
                    <a:lnTo>
                      <a:pt x="560" y="165"/>
                    </a:lnTo>
                    <a:lnTo>
                      <a:pt x="544" y="165"/>
                    </a:lnTo>
                    <a:lnTo>
                      <a:pt x="527" y="170"/>
                    </a:lnTo>
                    <a:lnTo>
                      <a:pt x="506" y="170"/>
                    </a:lnTo>
                    <a:lnTo>
                      <a:pt x="489" y="175"/>
                    </a:lnTo>
                    <a:lnTo>
                      <a:pt x="473" y="180"/>
                    </a:lnTo>
                    <a:lnTo>
                      <a:pt x="457" y="180"/>
                    </a:lnTo>
                    <a:lnTo>
                      <a:pt x="440" y="184"/>
                    </a:lnTo>
                    <a:lnTo>
                      <a:pt x="424" y="189"/>
                    </a:lnTo>
                    <a:lnTo>
                      <a:pt x="402" y="194"/>
                    </a:lnTo>
                    <a:lnTo>
                      <a:pt x="386" y="199"/>
                    </a:lnTo>
                    <a:lnTo>
                      <a:pt x="370" y="203"/>
                    </a:lnTo>
                    <a:lnTo>
                      <a:pt x="353" y="208"/>
                    </a:lnTo>
                    <a:lnTo>
                      <a:pt x="337" y="213"/>
                    </a:lnTo>
                    <a:lnTo>
                      <a:pt x="321" y="218"/>
                    </a:lnTo>
                    <a:lnTo>
                      <a:pt x="304" y="227"/>
                    </a:lnTo>
                    <a:lnTo>
                      <a:pt x="288" y="232"/>
                    </a:lnTo>
                    <a:lnTo>
                      <a:pt x="272" y="237"/>
                    </a:lnTo>
                    <a:lnTo>
                      <a:pt x="255" y="246"/>
                    </a:lnTo>
                    <a:lnTo>
                      <a:pt x="239" y="251"/>
                    </a:lnTo>
                    <a:lnTo>
                      <a:pt x="223" y="260"/>
                    </a:lnTo>
                    <a:lnTo>
                      <a:pt x="206" y="265"/>
                    </a:lnTo>
                    <a:lnTo>
                      <a:pt x="190" y="274"/>
                    </a:lnTo>
                    <a:lnTo>
                      <a:pt x="179" y="279"/>
                    </a:lnTo>
                    <a:lnTo>
                      <a:pt x="163" y="289"/>
                    </a:lnTo>
                    <a:lnTo>
                      <a:pt x="147" y="298"/>
                    </a:lnTo>
                    <a:lnTo>
                      <a:pt x="130" y="308"/>
                    </a:lnTo>
                    <a:lnTo>
                      <a:pt x="119" y="317"/>
                    </a:lnTo>
                    <a:lnTo>
                      <a:pt x="103" y="322"/>
                    </a:lnTo>
                    <a:lnTo>
                      <a:pt x="0" y="199"/>
                    </a:lnTo>
                    <a:close/>
                  </a:path>
                </a:pathLst>
              </a:cu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44" name="Freeform 27"/>
              <p:cNvSpPr>
                <a:spLocks/>
              </p:cNvSpPr>
              <p:nvPr/>
            </p:nvSpPr>
            <p:spPr bwMode="auto">
              <a:xfrm>
                <a:off x="2917" y="909"/>
                <a:ext cx="800" cy="342"/>
              </a:xfrm>
              <a:custGeom>
                <a:avLst/>
                <a:gdLst>
                  <a:gd name="T0" fmla="*/ 27 w 800"/>
                  <a:gd name="T1" fmla="*/ 0 h 342"/>
                  <a:gd name="T2" fmla="*/ 70 w 800"/>
                  <a:gd name="T3" fmla="*/ 0 h 342"/>
                  <a:gd name="T4" fmla="*/ 119 w 800"/>
                  <a:gd name="T5" fmla="*/ 5 h 342"/>
                  <a:gd name="T6" fmla="*/ 168 w 800"/>
                  <a:gd name="T7" fmla="*/ 10 h 342"/>
                  <a:gd name="T8" fmla="*/ 212 w 800"/>
                  <a:gd name="T9" fmla="*/ 15 h 342"/>
                  <a:gd name="T10" fmla="*/ 261 w 800"/>
                  <a:gd name="T11" fmla="*/ 19 h 342"/>
                  <a:gd name="T12" fmla="*/ 304 w 800"/>
                  <a:gd name="T13" fmla="*/ 29 h 342"/>
                  <a:gd name="T14" fmla="*/ 353 w 800"/>
                  <a:gd name="T15" fmla="*/ 38 h 342"/>
                  <a:gd name="T16" fmla="*/ 397 w 800"/>
                  <a:gd name="T17" fmla="*/ 53 h 342"/>
                  <a:gd name="T18" fmla="*/ 440 w 800"/>
                  <a:gd name="T19" fmla="*/ 62 h 342"/>
                  <a:gd name="T20" fmla="*/ 489 w 800"/>
                  <a:gd name="T21" fmla="*/ 76 h 342"/>
                  <a:gd name="T22" fmla="*/ 533 w 800"/>
                  <a:gd name="T23" fmla="*/ 95 h 342"/>
                  <a:gd name="T24" fmla="*/ 576 w 800"/>
                  <a:gd name="T25" fmla="*/ 109 h 342"/>
                  <a:gd name="T26" fmla="*/ 620 w 800"/>
                  <a:gd name="T27" fmla="*/ 128 h 342"/>
                  <a:gd name="T28" fmla="*/ 658 w 800"/>
                  <a:gd name="T29" fmla="*/ 147 h 342"/>
                  <a:gd name="T30" fmla="*/ 702 w 800"/>
                  <a:gd name="T31" fmla="*/ 166 h 342"/>
                  <a:gd name="T32" fmla="*/ 740 w 800"/>
                  <a:gd name="T33" fmla="*/ 190 h 342"/>
                  <a:gd name="T34" fmla="*/ 778 w 800"/>
                  <a:gd name="T35" fmla="*/ 214 h 342"/>
                  <a:gd name="T36" fmla="*/ 702 w 800"/>
                  <a:gd name="T37" fmla="*/ 342 h 342"/>
                  <a:gd name="T38" fmla="*/ 669 w 800"/>
                  <a:gd name="T39" fmla="*/ 318 h 342"/>
                  <a:gd name="T40" fmla="*/ 636 w 800"/>
                  <a:gd name="T41" fmla="*/ 299 h 342"/>
                  <a:gd name="T42" fmla="*/ 598 w 800"/>
                  <a:gd name="T43" fmla="*/ 280 h 342"/>
                  <a:gd name="T44" fmla="*/ 560 w 800"/>
                  <a:gd name="T45" fmla="*/ 261 h 342"/>
                  <a:gd name="T46" fmla="*/ 522 w 800"/>
                  <a:gd name="T47" fmla="*/ 247 h 342"/>
                  <a:gd name="T48" fmla="*/ 489 w 800"/>
                  <a:gd name="T49" fmla="*/ 233 h 342"/>
                  <a:gd name="T50" fmla="*/ 446 w 800"/>
                  <a:gd name="T51" fmla="*/ 218 h 342"/>
                  <a:gd name="T52" fmla="*/ 408 w 800"/>
                  <a:gd name="T53" fmla="*/ 204 h 342"/>
                  <a:gd name="T54" fmla="*/ 370 w 800"/>
                  <a:gd name="T55" fmla="*/ 195 h 342"/>
                  <a:gd name="T56" fmla="*/ 332 w 800"/>
                  <a:gd name="T57" fmla="*/ 180 h 342"/>
                  <a:gd name="T58" fmla="*/ 288 w 800"/>
                  <a:gd name="T59" fmla="*/ 171 h 342"/>
                  <a:gd name="T60" fmla="*/ 250 w 800"/>
                  <a:gd name="T61" fmla="*/ 166 h 342"/>
                  <a:gd name="T62" fmla="*/ 206 w 800"/>
                  <a:gd name="T63" fmla="*/ 157 h 342"/>
                  <a:gd name="T64" fmla="*/ 168 w 800"/>
                  <a:gd name="T65" fmla="*/ 152 h 342"/>
                  <a:gd name="T66" fmla="*/ 125 w 800"/>
                  <a:gd name="T67" fmla="*/ 147 h 342"/>
                  <a:gd name="T68" fmla="*/ 87 w 800"/>
                  <a:gd name="T69" fmla="*/ 143 h 342"/>
                  <a:gd name="T70" fmla="*/ 43 w 800"/>
                  <a:gd name="T71" fmla="*/ 143 h 342"/>
                  <a:gd name="T72" fmla="*/ 0 w 800"/>
                  <a:gd name="T73" fmla="*/ 143 h 3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800" h="342">
                    <a:moveTo>
                      <a:pt x="0" y="0"/>
                    </a:moveTo>
                    <a:lnTo>
                      <a:pt x="27" y="0"/>
                    </a:lnTo>
                    <a:lnTo>
                      <a:pt x="49" y="0"/>
                    </a:lnTo>
                    <a:lnTo>
                      <a:pt x="70" y="0"/>
                    </a:lnTo>
                    <a:lnTo>
                      <a:pt x="98" y="0"/>
                    </a:lnTo>
                    <a:lnTo>
                      <a:pt x="119" y="5"/>
                    </a:lnTo>
                    <a:lnTo>
                      <a:pt x="141" y="5"/>
                    </a:lnTo>
                    <a:lnTo>
                      <a:pt x="168" y="10"/>
                    </a:lnTo>
                    <a:lnTo>
                      <a:pt x="190" y="10"/>
                    </a:lnTo>
                    <a:lnTo>
                      <a:pt x="212" y="15"/>
                    </a:lnTo>
                    <a:lnTo>
                      <a:pt x="239" y="19"/>
                    </a:lnTo>
                    <a:lnTo>
                      <a:pt x="261" y="19"/>
                    </a:lnTo>
                    <a:lnTo>
                      <a:pt x="283" y="24"/>
                    </a:lnTo>
                    <a:lnTo>
                      <a:pt x="304" y="29"/>
                    </a:lnTo>
                    <a:lnTo>
                      <a:pt x="332" y="34"/>
                    </a:lnTo>
                    <a:lnTo>
                      <a:pt x="353" y="38"/>
                    </a:lnTo>
                    <a:lnTo>
                      <a:pt x="375" y="43"/>
                    </a:lnTo>
                    <a:lnTo>
                      <a:pt x="397" y="53"/>
                    </a:lnTo>
                    <a:lnTo>
                      <a:pt x="419" y="57"/>
                    </a:lnTo>
                    <a:lnTo>
                      <a:pt x="440" y="62"/>
                    </a:lnTo>
                    <a:lnTo>
                      <a:pt x="468" y="71"/>
                    </a:lnTo>
                    <a:lnTo>
                      <a:pt x="489" y="76"/>
                    </a:lnTo>
                    <a:lnTo>
                      <a:pt x="511" y="86"/>
                    </a:lnTo>
                    <a:lnTo>
                      <a:pt x="533" y="95"/>
                    </a:lnTo>
                    <a:lnTo>
                      <a:pt x="555" y="100"/>
                    </a:lnTo>
                    <a:lnTo>
                      <a:pt x="576" y="109"/>
                    </a:lnTo>
                    <a:lnTo>
                      <a:pt x="598" y="119"/>
                    </a:lnTo>
                    <a:lnTo>
                      <a:pt x="620" y="128"/>
                    </a:lnTo>
                    <a:lnTo>
                      <a:pt x="636" y="138"/>
                    </a:lnTo>
                    <a:lnTo>
                      <a:pt x="658" y="147"/>
                    </a:lnTo>
                    <a:lnTo>
                      <a:pt x="680" y="157"/>
                    </a:lnTo>
                    <a:lnTo>
                      <a:pt x="702" y="166"/>
                    </a:lnTo>
                    <a:lnTo>
                      <a:pt x="718" y="180"/>
                    </a:lnTo>
                    <a:lnTo>
                      <a:pt x="740" y="190"/>
                    </a:lnTo>
                    <a:lnTo>
                      <a:pt x="762" y="199"/>
                    </a:lnTo>
                    <a:lnTo>
                      <a:pt x="778" y="214"/>
                    </a:lnTo>
                    <a:lnTo>
                      <a:pt x="800" y="223"/>
                    </a:lnTo>
                    <a:lnTo>
                      <a:pt x="702" y="342"/>
                    </a:lnTo>
                    <a:lnTo>
                      <a:pt x="685" y="332"/>
                    </a:lnTo>
                    <a:lnTo>
                      <a:pt x="669" y="318"/>
                    </a:lnTo>
                    <a:lnTo>
                      <a:pt x="653" y="308"/>
                    </a:lnTo>
                    <a:lnTo>
                      <a:pt x="636" y="299"/>
                    </a:lnTo>
                    <a:lnTo>
                      <a:pt x="615" y="290"/>
                    </a:lnTo>
                    <a:lnTo>
                      <a:pt x="598" y="280"/>
                    </a:lnTo>
                    <a:lnTo>
                      <a:pt x="582" y="271"/>
                    </a:lnTo>
                    <a:lnTo>
                      <a:pt x="560" y="261"/>
                    </a:lnTo>
                    <a:lnTo>
                      <a:pt x="544" y="256"/>
                    </a:lnTo>
                    <a:lnTo>
                      <a:pt x="522" y="247"/>
                    </a:lnTo>
                    <a:lnTo>
                      <a:pt x="506" y="237"/>
                    </a:lnTo>
                    <a:lnTo>
                      <a:pt x="489" y="233"/>
                    </a:lnTo>
                    <a:lnTo>
                      <a:pt x="468" y="223"/>
                    </a:lnTo>
                    <a:lnTo>
                      <a:pt x="446" y="218"/>
                    </a:lnTo>
                    <a:lnTo>
                      <a:pt x="430" y="209"/>
                    </a:lnTo>
                    <a:lnTo>
                      <a:pt x="408" y="204"/>
                    </a:lnTo>
                    <a:lnTo>
                      <a:pt x="391" y="199"/>
                    </a:lnTo>
                    <a:lnTo>
                      <a:pt x="370" y="195"/>
                    </a:lnTo>
                    <a:lnTo>
                      <a:pt x="348" y="185"/>
                    </a:lnTo>
                    <a:lnTo>
                      <a:pt x="332" y="180"/>
                    </a:lnTo>
                    <a:lnTo>
                      <a:pt x="310" y="176"/>
                    </a:lnTo>
                    <a:lnTo>
                      <a:pt x="288" y="171"/>
                    </a:lnTo>
                    <a:lnTo>
                      <a:pt x="272" y="166"/>
                    </a:lnTo>
                    <a:lnTo>
                      <a:pt x="250" y="166"/>
                    </a:lnTo>
                    <a:lnTo>
                      <a:pt x="228" y="162"/>
                    </a:lnTo>
                    <a:lnTo>
                      <a:pt x="206" y="157"/>
                    </a:lnTo>
                    <a:lnTo>
                      <a:pt x="190" y="152"/>
                    </a:lnTo>
                    <a:lnTo>
                      <a:pt x="168" y="152"/>
                    </a:lnTo>
                    <a:lnTo>
                      <a:pt x="147" y="147"/>
                    </a:lnTo>
                    <a:lnTo>
                      <a:pt x="125" y="147"/>
                    </a:lnTo>
                    <a:lnTo>
                      <a:pt x="103" y="147"/>
                    </a:lnTo>
                    <a:lnTo>
                      <a:pt x="87" y="143"/>
                    </a:lnTo>
                    <a:lnTo>
                      <a:pt x="65" y="143"/>
                    </a:lnTo>
                    <a:lnTo>
                      <a:pt x="43" y="143"/>
                    </a:lnTo>
                    <a:lnTo>
                      <a:pt x="21" y="143"/>
                    </a:lnTo>
                    <a:lnTo>
                      <a:pt x="0" y="14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45" name="Freeform 28"/>
              <p:cNvSpPr>
                <a:spLocks/>
              </p:cNvSpPr>
              <p:nvPr/>
            </p:nvSpPr>
            <p:spPr bwMode="auto">
              <a:xfrm>
                <a:off x="3619" y="1132"/>
                <a:ext cx="593" cy="640"/>
              </a:xfrm>
              <a:custGeom>
                <a:avLst/>
                <a:gdLst>
                  <a:gd name="T0" fmla="*/ 114 w 593"/>
                  <a:gd name="T1" fmla="*/ 14 h 640"/>
                  <a:gd name="T2" fmla="*/ 152 w 593"/>
                  <a:gd name="T3" fmla="*/ 38 h 640"/>
                  <a:gd name="T4" fmla="*/ 190 w 593"/>
                  <a:gd name="T5" fmla="*/ 67 h 640"/>
                  <a:gd name="T6" fmla="*/ 223 w 593"/>
                  <a:gd name="T7" fmla="*/ 95 h 640"/>
                  <a:gd name="T8" fmla="*/ 261 w 593"/>
                  <a:gd name="T9" fmla="*/ 123 h 640"/>
                  <a:gd name="T10" fmla="*/ 294 w 593"/>
                  <a:gd name="T11" fmla="*/ 152 h 640"/>
                  <a:gd name="T12" fmla="*/ 326 w 593"/>
                  <a:gd name="T13" fmla="*/ 185 h 640"/>
                  <a:gd name="T14" fmla="*/ 353 w 593"/>
                  <a:gd name="T15" fmla="*/ 213 h 640"/>
                  <a:gd name="T16" fmla="*/ 386 w 593"/>
                  <a:gd name="T17" fmla="*/ 247 h 640"/>
                  <a:gd name="T18" fmla="*/ 413 w 593"/>
                  <a:gd name="T19" fmla="*/ 280 h 640"/>
                  <a:gd name="T20" fmla="*/ 440 w 593"/>
                  <a:gd name="T21" fmla="*/ 318 h 640"/>
                  <a:gd name="T22" fmla="*/ 462 w 593"/>
                  <a:gd name="T23" fmla="*/ 351 h 640"/>
                  <a:gd name="T24" fmla="*/ 484 w 593"/>
                  <a:gd name="T25" fmla="*/ 389 h 640"/>
                  <a:gd name="T26" fmla="*/ 511 w 593"/>
                  <a:gd name="T27" fmla="*/ 422 h 640"/>
                  <a:gd name="T28" fmla="*/ 528 w 593"/>
                  <a:gd name="T29" fmla="*/ 460 h 640"/>
                  <a:gd name="T30" fmla="*/ 549 w 593"/>
                  <a:gd name="T31" fmla="*/ 498 h 640"/>
                  <a:gd name="T32" fmla="*/ 566 w 593"/>
                  <a:gd name="T33" fmla="*/ 536 h 640"/>
                  <a:gd name="T34" fmla="*/ 582 w 593"/>
                  <a:gd name="T35" fmla="*/ 574 h 640"/>
                  <a:gd name="T36" fmla="*/ 435 w 593"/>
                  <a:gd name="T37" fmla="*/ 640 h 640"/>
                  <a:gd name="T38" fmla="*/ 424 w 593"/>
                  <a:gd name="T39" fmla="*/ 607 h 640"/>
                  <a:gd name="T40" fmla="*/ 408 w 593"/>
                  <a:gd name="T41" fmla="*/ 569 h 640"/>
                  <a:gd name="T42" fmla="*/ 391 w 593"/>
                  <a:gd name="T43" fmla="*/ 536 h 640"/>
                  <a:gd name="T44" fmla="*/ 375 w 593"/>
                  <a:gd name="T45" fmla="*/ 503 h 640"/>
                  <a:gd name="T46" fmla="*/ 353 w 593"/>
                  <a:gd name="T47" fmla="*/ 469 h 640"/>
                  <a:gd name="T48" fmla="*/ 332 w 593"/>
                  <a:gd name="T49" fmla="*/ 441 h 640"/>
                  <a:gd name="T50" fmla="*/ 310 w 593"/>
                  <a:gd name="T51" fmla="*/ 408 h 640"/>
                  <a:gd name="T52" fmla="*/ 288 w 593"/>
                  <a:gd name="T53" fmla="*/ 379 h 640"/>
                  <a:gd name="T54" fmla="*/ 266 w 593"/>
                  <a:gd name="T55" fmla="*/ 346 h 640"/>
                  <a:gd name="T56" fmla="*/ 239 w 593"/>
                  <a:gd name="T57" fmla="*/ 318 h 640"/>
                  <a:gd name="T58" fmla="*/ 212 w 593"/>
                  <a:gd name="T59" fmla="*/ 289 h 640"/>
                  <a:gd name="T60" fmla="*/ 185 w 593"/>
                  <a:gd name="T61" fmla="*/ 266 h 640"/>
                  <a:gd name="T62" fmla="*/ 157 w 593"/>
                  <a:gd name="T63" fmla="*/ 237 h 640"/>
                  <a:gd name="T64" fmla="*/ 130 w 593"/>
                  <a:gd name="T65" fmla="*/ 209 h 640"/>
                  <a:gd name="T66" fmla="*/ 98 w 593"/>
                  <a:gd name="T67" fmla="*/ 185 h 640"/>
                  <a:gd name="T68" fmla="*/ 65 w 593"/>
                  <a:gd name="T69" fmla="*/ 161 h 640"/>
                  <a:gd name="T70" fmla="*/ 32 w 593"/>
                  <a:gd name="T71" fmla="*/ 138 h 640"/>
                  <a:gd name="T72" fmla="*/ 0 w 593"/>
                  <a:gd name="T73" fmla="*/ 119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593" h="640">
                    <a:moveTo>
                      <a:pt x="98" y="0"/>
                    </a:moveTo>
                    <a:lnTo>
                      <a:pt x="114" y="14"/>
                    </a:lnTo>
                    <a:lnTo>
                      <a:pt x="136" y="29"/>
                    </a:lnTo>
                    <a:lnTo>
                      <a:pt x="152" y="38"/>
                    </a:lnTo>
                    <a:lnTo>
                      <a:pt x="174" y="52"/>
                    </a:lnTo>
                    <a:lnTo>
                      <a:pt x="190" y="67"/>
                    </a:lnTo>
                    <a:lnTo>
                      <a:pt x="206" y="81"/>
                    </a:lnTo>
                    <a:lnTo>
                      <a:pt x="223" y="95"/>
                    </a:lnTo>
                    <a:lnTo>
                      <a:pt x="245" y="109"/>
                    </a:lnTo>
                    <a:lnTo>
                      <a:pt x="261" y="123"/>
                    </a:lnTo>
                    <a:lnTo>
                      <a:pt x="277" y="138"/>
                    </a:lnTo>
                    <a:lnTo>
                      <a:pt x="294" y="152"/>
                    </a:lnTo>
                    <a:lnTo>
                      <a:pt x="310" y="166"/>
                    </a:lnTo>
                    <a:lnTo>
                      <a:pt x="326" y="185"/>
                    </a:lnTo>
                    <a:lnTo>
                      <a:pt x="337" y="199"/>
                    </a:lnTo>
                    <a:lnTo>
                      <a:pt x="353" y="213"/>
                    </a:lnTo>
                    <a:lnTo>
                      <a:pt x="370" y="232"/>
                    </a:lnTo>
                    <a:lnTo>
                      <a:pt x="386" y="247"/>
                    </a:lnTo>
                    <a:lnTo>
                      <a:pt x="397" y="266"/>
                    </a:lnTo>
                    <a:lnTo>
                      <a:pt x="413" y="280"/>
                    </a:lnTo>
                    <a:lnTo>
                      <a:pt x="424" y="299"/>
                    </a:lnTo>
                    <a:lnTo>
                      <a:pt x="440" y="318"/>
                    </a:lnTo>
                    <a:lnTo>
                      <a:pt x="451" y="332"/>
                    </a:lnTo>
                    <a:lnTo>
                      <a:pt x="462" y="351"/>
                    </a:lnTo>
                    <a:lnTo>
                      <a:pt x="473" y="370"/>
                    </a:lnTo>
                    <a:lnTo>
                      <a:pt x="484" y="389"/>
                    </a:lnTo>
                    <a:lnTo>
                      <a:pt x="500" y="403"/>
                    </a:lnTo>
                    <a:lnTo>
                      <a:pt x="511" y="422"/>
                    </a:lnTo>
                    <a:lnTo>
                      <a:pt x="522" y="441"/>
                    </a:lnTo>
                    <a:lnTo>
                      <a:pt x="528" y="460"/>
                    </a:lnTo>
                    <a:lnTo>
                      <a:pt x="538" y="479"/>
                    </a:lnTo>
                    <a:lnTo>
                      <a:pt x="549" y="498"/>
                    </a:lnTo>
                    <a:lnTo>
                      <a:pt x="560" y="517"/>
                    </a:lnTo>
                    <a:lnTo>
                      <a:pt x="566" y="536"/>
                    </a:lnTo>
                    <a:lnTo>
                      <a:pt x="577" y="555"/>
                    </a:lnTo>
                    <a:lnTo>
                      <a:pt x="582" y="574"/>
                    </a:lnTo>
                    <a:lnTo>
                      <a:pt x="593" y="593"/>
                    </a:lnTo>
                    <a:lnTo>
                      <a:pt x="435" y="640"/>
                    </a:lnTo>
                    <a:lnTo>
                      <a:pt x="430" y="621"/>
                    </a:lnTo>
                    <a:lnTo>
                      <a:pt x="424" y="607"/>
                    </a:lnTo>
                    <a:lnTo>
                      <a:pt x="413" y="588"/>
                    </a:lnTo>
                    <a:lnTo>
                      <a:pt x="408" y="569"/>
                    </a:lnTo>
                    <a:lnTo>
                      <a:pt x="397" y="555"/>
                    </a:lnTo>
                    <a:lnTo>
                      <a:pt x="391" y="536"/>
                    </a:lnTo>
                    <a:lnTo>
                      <a:pt x="381" y="522"/>
                    </a:lnTo>
                    <a:lnTo>
                      <a:pt x="375" y="503"/>
                    </a:lnTo>
                    <a:lnTo>
                      <a:pt x="364" y="488"/>
                    </a:lnTo>
                    <a:lnTo>
                      <a:pt x="353" y="469"/>
                    </a:lnTo>
                    <a:lnTo>
                      <a:pt x="343" y="455"/>
                    </a:lnTo>
                    <a:lnTo>
                      <a:pt x="332" y="441"/>
                    </a:lnTo>
                    <a:lnTo>
                      <a:pt x="321" y="422"/>
                    </a:lnTo>
                    <a:lnTo>
                      <a:pt x="310" y="408"/>
                    </a:lnTo>
                    <a:lnTo>
                      <a:pt x="299" y="394"/>
                    </a:lnTo>
                    <a:lnTo>
                      <a:pt x="288" y="379"/>
                    </a:lnTo>
                    <a:lnTo>
                      <a:pt x="277" y="365"/>
                    </a:lnTo>
                    <a:lnTo>
                      <a:pt x="266" y="346"/>
                    </a:lnTo>
                    <a:lnTo>
                      <a:pt x="255" y="332"/>
                    </a:lnTo>
                    <a:lnTo>
                      <a:pt x="239" y="318"/>
                    </a:lnTo>
                    <a:lnTo>
                      <a:pt x="228" y="304"/>
                    </a:lnTo>
                    <a:lnTo>
                      <a:pt x="212" y="289"/>
                    </a:lnTo>
                    <a:lnTo>
                      <a:pt x="201" y="275"/>
                    </a:lnTo>
                    <a:lnTo>
                      <a:pt x="185" y="266"/>
                    </a:lnTo>
                    <a:lnTo>
                      <a:pt x="174" y="251"/>
                    </a:lnTo>
                    <a:lnTo>
                      <a:pt x="157" y="237"/>
                    </a:lnTo>
                    <a:lnTo>
                      <a:pt x="141" y="223"/>
                    </a:lnTo>
                    <a:lnTo>
                      <a:pt x="130" y="209"/>
                    </a:lnTo>
                    <a:lnTo>
                      <a:pt x="114" y="199"/>
                    </a:lnTo>
                    <a:lnTo>
                      <a:pt x="98" y="185"/>
                    </a:lnTo>
                    <a:lnTo>
                      <a:pt x="81" y="176"/>
                    </a:lnTo>
                    <a:lnTo>
                      <a:pt x="65" y="161"/>
                    </a:lnTo>
                    <a:lnTo>
                      <a:pt x="49" y="152"/>
                    </a:lnTo>
                    <a:lnTo>
                      <a:pt x="32" y="138"/>
                    </a:lnTo>
                    <a:lnTo>
                      <a:pt x="16" y="128"/>
                    </a:lnTo>
                    <a:lnTo>
                      <a:pt x="0" y="119"/>
                    </a:lnTo>
                    <a:lnTo>
                      <a:pt x="98" y="0"/>
                    </a:lnTo>
                    <a:close/>
                  </a:path>
                </a:pathLst>
              </a:cu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46" name="Freeform 29"/>
              <p:cNvSpPr>
                <a:spLocks/>
              </p:cNvSpPr>
              <p:nvPr/>
            </p:nvSpPr>
            <p:spPr bwMode="auto">
              <a:xfrm>
                <a:off x="4054" y="1725"/>
                <a:ext cx="223" cy="734"/>
              </a:xfrm>
              <a:custGeom>
                <a:avLst/>
                <a:gdLst>
                  <a:gd name="T0" fmla="*/ 163 w 223"/>
                  <a:gd name="T1" fmla="*/ 23 h 734"/>
                  <a:gd name="T2" fmla="*/ 174 w 223"/>
                  <a:gd name="T3" fmla="*/ 61 h 734"/>
                  <a:gd name="T4" fmla="*/ 185 w 223"/>
                  <a:gd name="T5" fmla="*/ 104 h 734"/>
                  <a:gd name="T6" fmla="*/ 196 w 223"/>
                  <a:gd name="T7" fmla="*/ 142 h 734"/>
                  <a:gd name="T8" fmla="*/ 207 w 223"/>
                  <a:gd name="T9" fmla="*/ 185 h 734"/>
                  <a:gd name="T10" fmla="*/ 212 w 223"/>
                  <a:gd name="T11" fmla="*/ 222 h 734"/>
                  <a:gd name="T12" fmla="*/ 218 w 223"/>
                  <a:gd name="T13" fmla="*/ 265 h 734"/>
                  <a:gd name="T14" fmla="*/ 218 w 223"/>
                  <a:gd name="T15" fmla="*/ 308 h 734"/>
                  <a:gd name="T16" fmla="*/ 223 w 223"/>
                  <a:gd name="T17" fmla="*/ 346 h 734"/>
                  <a:gd name="T18" fmla="*/ 223 w 223"/>
                  <a:gd name="T19" fmla="*/ 388 h 734"/>
                  <a:gd name="T20" fmla="*/ 218 w 223"/>
                  <a:gd name="T21" fmla="*/ 431 h 734"/>
                  <a:gd name="T22" fmla="*/ 218 w 223"/>
                  <a:gd name="T23" fmla="*/ 474 h 734"/>
                  <a:gd name="T24" fmla="*/ 212 w 223"/>
                  <a:gd name="T25" fmla="*/ 512 h 734"/>
                  <a:gd name="T26" fmla="*/ 207 w 223"/>
                  <a:gd name="T27" fmla="*/ 554 h 734"/>
                  <a:gd name="T28" fmla="*/ 196 w 223"/>
                  <a:gd name="T29" fmla="*/ 592 h 734"/>
                  <a:gd name="T30" fmla="*/ 185 w 223"/>
                  <a:gd name="T31" fmla="*/ 635 h 734"/>
                  <a:gd name="T32" fmla="*/ 174 w 223"/>
                  <a:gd name="T33" fmla="*/ 673 h 734"/>
                  <a:gd name="T34" fmla="*/ 163 w 223"/>
                  <a:gd name="T35" fmla="*/ 715 h 734"/>
                  <a:gd name="T36" fmla="*/ 0 w 223"/>
                  <a:gd name="T37" fmla="*/ 692 h 734"/>
                  <a:gd name="T38" fmla="*/ 11 w 223"/>
                  <a:gd name="T39" fmla="*/ 654 h 734"/>
                  <a:gd name="T40" fmla="*/ 22 w 223"/>
                  <a:gd name="T41" fmla="*/ 621 h 734"/>
                  <a:gd name="T42" fmla="*/ 33 w 223"/>
                  <a:gd name="T43" fmla="*/ 583 h 734"/>
                  <a:gd name="T44" fmla="*/ 38 w 223"/>
                  <a:gd name="T45" fmla="*/ 549 h 734"/>
                  <a:gd name="T46" fmla="*/ 49 w 223"/>
                  <a:gd name="T47" fmla="*/ 512 h 734"/>
                  <a:gd name="T48" fmla="*/ 54 w 223"/>
                  <a:gd name="T49" fmla="*/ 478 h 734"/>
                  <a:gd name="T50" fmla="*/ 54 w 223"/>
                  <a:gd name="T51" fmla="*/ 440 h 734"/>
                  <a:gd name="T52" fmla="*/ 60 w 223"/>
                  <a:gd name="T53" fmla="*/ 403 h 734"/>
                  <a:gd name="T54" fmla="*/ 60 w 223"/>
                  <a:gd name="T55" fmla="*/ 369 h 734"/>
                  <a:gd name="T56" fmla="*/ 60 w 223"/>
                  <a:gd name="T57" fmla="*/ 331 h 734"/>
                  <a:gd name="T58" fmla="*/ 54 w 223"/>
                  <a:gd name="T59" fmla="*/ 294 h 734"/>
                  <a:gd name="T60" fmla="*/ 54 w 223"/>
                  <a:gd name="T61" fmla="*/ 260 h 734"/>
                  <a:gd name="T62" fmla="*/ 49 w 223"/>
                  <a:gd name="T63" fmla="*/ 222 h 734"/>
                  <a:gd name="T64" fmla="*/ 38 w 223"/>
                  <a:gd name="T65" fmla="*/ 189 h 734"/>
                  <a:gd name="T66" fmla="*/ 33 w 223"/>
                  <a:gd name="T67" fmla="*/ 151 h 734"/>
                  <a:gd name="T68" fmla="*/ 22 w 223"/>
                  <a:gd name="T69" fmla="*/ 118 h 734"/>
                  <a:gd name="T70" fmla="*/ 11 w 223"/>
                  <a:gd name="T71" fmla="*/ 80 h 734"/>
                  <a:gd name="T72" fmla="*/ 0 w 223"/>
                  <a:gd name="T73" fmla="*/ 47 h 7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223" h="734">
                    <a:moveTo>
                      <a:pt x="158" y="0"/>
                    </a:moveTo>
                    <a:lnTo>
                      <a:pt x="163" y="23"/>
                    </a:lnTo>
                    <a:lnTo>
                      <a:pt x="169" y="42"/>
                    </a:lnTo>
                    <a:lnTo>
                      <a:pt x="174" y="61"/>
                    </a:lnTo>
                    <a:lnTo>
                      <a:pt x="180" y="80"/>
                    </a:lnTo>
                    <a:lnTo>
                      <a:pt x="185" y="104"/>
                    </a:lnTo>
                    <a:lnTo>
                      <a:pt x="191" y="123"/>
                    </a:lnTo>
                    <a:lnTo>
                      <a:pt x="196" y="142"/>
                    </a:lnTo>
                    <a:lnTo>
                      <a:pt x="201" y="161"/>
                    </a:lnTo>
                    <a:lnTo>
                      <a:pt x="207" y="185"/>
                    </a:lnTo>
                    <a:lnTo>
                      <a:pt x="207" y="203"/>
                    </a:lnTo>
                    <a:lnTo>
                      <a:pt x="212" y="222"/>
                    </a:lnTo>
                    <a:lnTo>
                      <a:pt x="212" y="246"/>
                    </a:lnTo>
                    <a:lnTo>
                      <a:pt x="218" y="265"/>
                    </a:lnTo>
                    <a:lnTo>
                      <a:pt x="218" y="284"/>
                    </a:lnTo>
                    <a:lnTo>
                      <a:pt x="218" y="308"/>
                    </a:lnTo>
                    <a:lnTo>
                      <a:pt x="223" y="327"/>
                    </a:lnTo>
                    <a:lnTo>
                      <a:pt x="223" y="346"/>
                    </a:lnTo>
                    <a:lnTo>
                      <a:pt x="223" y="369"/>
                    </a:lnTo>
                    <a:lnTo>
                      <a:pt x="223" y="388"/>
                    </a:lnTo>
                    <a:lnTo>
                      <a:pt x="223" y="407"/>
                    </a:lnTo>
                    <a:lnTo>
                      <a:pt x="218" y="431"/>
                    </a:lnTo>
                    <a:lnTo>
                      <a:pt x="218" y="450"/>
                    </a:lnTo>
                    <a:lnTo>
                      <a:pt x="218" y="474"/>
                    </a:lnTo>
                    <a:lnTo>
                      <a:pt x="212" y="493"/>
                    </a:lnTo>
                    <a:lnTo>
                      <a:pt x="212" y="512"/>
                    </a:lnTo>
                    <a:lnTo>
                      <a:pt x="207" y="535"/>
                    </a:lnTo>
                    <a:lnTo>
                      <a:pt x="207" y="554"/>
                    </a:lnTo>
                    <a:lnTo>
                      <a:pt x="201" y="573"/>
                    </a:lnTo>
                    <a:lnTo>
                      <a:pt x="196" y="592"/>
                    </a:lnTo>
                    <a:lnTo>
                      <a:pt x="191" y="616"/>
                    </a:lnTo>
                    <a:lnTo>
                      <a:pt x="185" y="635"/>
                    </a:lnTo>
                    <a:lnTo>
                      <a:pt x="180" y="654"/>
                    </a:lnTo>
                    <a:lnTo>
                      <a:pt x="174" y="673"/>
                    </a:lnTo>
                    <a:lnTo>
                      <a:pt x="169" y="696"/>
                    </a:lnTo>
                    <a:lnTo>
                      <a:pt x="163" y="715"/>
                    </a:lnTo>
                    <a:lnTo>
                      <a:pt x="158" y="734"/>
                    </a:lnTo>
                    <a:lnTo>
                      <a:pt x="0" y="692"/>
                    </a:lnTo>
                    <a:lnTo>
                      <a:pt x="5" y="673"/>
                    </a:lnTo>
                    <a:lnTo>
                      <a:pt x="11" y="654"/>
                    </a:lnTo>
                    <a:lnTo>
                      <a:pt x="16" y="640"/>
                    </a:lnTo>
                    <a:lnTo>
                      <a:pt x="22" y="621"/>
                    </a:lnTo>
                    <a:lnTo>
                      <a:pt x="27" y="602"/>
                    </a:lnTo>
                    <a:lnTo>
                      <a:pt x="33" y="583"/>
                    </a:lnTo>
                    <a:lnTo>
                      <a:pt x="38" y="568"/>
                    </a:lnTo>
                    <a:lnTo>
                      <a:pt x="38" y="549"/>
                    </a:lnTo>
                    <a:lnTo>
                      <a:pt x="44" y="531"/>
                    </a:lnTo>
                    <a:lnTo>
                      <a:pt x="49" y="512"/>
                    </a:lnTo>
                    <a:lnTo>
                      <a:pt x="49" y="497"/>
                    </a:lnTo>
                    <a:lnTo>
                      <a:pt x="54" y="478"/>
                    </a:lnTo>
                    <a:lnTo>
                      <a:pt x="54" y="459"/>
                    </a:lnTo>
                    <a:lnTo>
                      <a:pt x="54" y="440"/>
                    </a:lnTo>
                    <a:lnTo>
                      <a:pt x="54" y="422"/>
                    </a:lnTo>
                    <a:lnTo>
                      <a:pt x="60" y="403"/>
                    </a:lnTo>
                    <a:lnTo>
                      <a:pt x="60" y="388"/>
                    </a:lnTo>
                    <a:lnTo>
                      <a:pt x="60" y="369"/>
                    </a:lnTo>
                    <a:lnTo>
                      <a:pt x="60" y="350"/>
                    </a:lnTo>
                    <a:lnTo>
                      <a:pt x="60" y="331"/>
                    </a:lnTo>
                    <a:lnTo>
                      <a:pt x="54" y="312"/>
                    </a:lnTo>
                    <a:lnTo>
                      <a:pt x="54" y="294"/>
                    </a:lnTo>
                    <a:lnTo>
                      <a:pt x="54" y="279"/>
                    </a:lnTo>
                    <a:lnTo>
                      <a:pt x="54" y="260"/>
                    </a:lnTo>
                    <a:lnTo>
                      <a:pt x="49" y="241"/>
                    </a:lnTo>
                    <a:lnTo>
                      <a:pt x="49" y="222"/>
                    </a:lnTo>
                    <a:lnTo>
                      <a:pt x="44" y="203"/>
                    </a:lnTo>
                    <a:lnTo>
                      <a:pt x="38" y="189"/>
                    </a:lnTo>
                    <a:lnTo>
                      <a:pt x="38" y="170"/>
                    </a:lnTo>
                    <a:lnTo>
                      <a:pt x="33" y="151"/>
                    </a:lnTo>
                    <a:lnTo>
                      <a:pt x="27" y="132"/>
                    </a:lnTo>
                    <a:lnTo>
                      <a:pt x="22" y="118"/>
                    </a:lnTo>
                    <a:lnTo>
                      <a:pt x="16" y="99"/>
                    </a:lnTo>
                    <a:lnTo>
                      <a:pt x="11" y="80"/>
                    </a:lnTo>
                    <a:lnTo>
                      <a:pt x="5" y="61"/>
                    </a:lnTo>
                    <a:lnTo>
                      <a:pt x="0" y="47"/>
                    </a:lnTo>
                    <a:lnTo>
                      <a:pt x="158" y="0"/>
                    </a:lnTo>
                    <a:close/>
                  </a:path>
                </a:pathLst>
              </a:cu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47" name="Freeform 30"/>
              <p:cNvSpPr>
                <a:spLocks/>
              </p:cNvSpPr>
              <p:nvPr/>
            </p:nvSpPr>
            <p:spPr bwMode="auto">
              <a:xfrm>
                <a:off x="3619" y="2417"/>
                <a:ext cx="593" cy="635"/>
              </a:xfrm>
              <a:custGeom>
                <a:avLst/>
                <a:gdLst>
                  <a:gd name="T0" fmla="*/ 582 w 593"/>
                  <a:gd name="T1" fmla="*/ 61 h 635"/>
                  <a:gd name="T2" fmla="*/ 566 w 593"/>
                  <a:gd name="T3" fmla="*/ 99 h 635"/>
                  <a:gd name="T4" fmla="*/ 549 w 593"/>
                  <a:gd name="T5" fmla="*/ 137 h 635"/>
                  <a:gd name="T6" fmla="*/ 528 w 593"/>
                  <a:gd name="T7" fmla="*/ 175 h 635"/>
                  <a:gd name="T8" fmla="*/ 511 w 593"/>
                  <a:gd name="T9" fmla="*/ 213 h 635"/>
                  <a:gd name="T10" fmla="*/ 484 w 593"/>
                  <a:gd name="T11" fmla="*/ 251 h 635"/>
                  <a:gd name="T12" fmla="*/ 462 w 593"/>
                  <a:gd name="T13" fmla="*/ 289 h 635"/>
                  <a:gd name="T14" fmla="*/ 440 w 593"/>
                  <a:gd name="T15" fmla="*/ 322 h 635"/>
                  <a:gd name="T16" fmla="*/ 413 w 593"/>
                  <a:gd name="T17" fmla="*/ 355 h 635"/>
                  <a:gd name="T18" fmla="*/ 386 w 593"/>
                  <a:gd name="T19" fmla="*/ 388 h 635"/>
                  <a:gd name="T20" fmla="*/ 353 w 593"/>
                  <a:gd name="T21" fmla="*/ 422 h 635"/>
                  <a:gd name="T22" fmla="*/ 326 w 593"/>
                  <a:gd name="T23" fmla="*/ 455 h 635"/>
                  <a:gd name="T24" fmla="*/ 294 w 593"/>
                  <a:gd name="T25" fmla="*/ 483 h 635"/>
                  <a:gd name="T26" fmla="*/ 261 w 593"/>
                  <a:gd name="T27" fmla="*/ 516 h 635"/>
                  <a:gd name="T28" fmla="*/ 223 w 593"/>
                  <a:gd name="T29" fmla="*/ 545 h 635"/>
                  <a:gd name="T30" fmla="*/ 190 w 593"/>
                  <a:gd name="T31" fmla="*/ 568 h 635"/>
                  <a:gd name="T32" fmla="*/ 152 w 593"/>
                  <a:gd name="T33" fmla="*/ 597 h 635"/>
                  <a:gd name="T34" fmla="*/ 114 w 593"/>
                  <a:gd name="T35" fmla="*/ 621 h 635"/>
                  <a:gd name="T36" fmla="*/ 0 w 593"/>
                  <a:gd name="T37" fmla="*/ 521 h 635"/>
                  <a:gd name="T38" fmla="*/ 32 w 593"/>
                  <a:gd name="T39" fmla="*/ 497 h 635"/>
                  <a:gd name="T40" fmla="*/ 65 w 593"/>
                  <a:gd name="T41" fmla="*/ 474 h 635"/>
                  <a:gd name="T42" fmla="*/ 98 w 593"/>
                  <a:gd name="T43" fmla="*/ 450 h 635"/>
                  <a:gd name="T44" fmla="*/ 130 w 593"/>
                  <a:gd name="T45" fmla="*/ 426 h 635"/>
                  <a:gd name="T46" fmla="*/ 157 w 593"/>
                  <a:gd name="T47" fmla="*/ 403 h 635"/>
                  <a:gd name="T48" fmla="*/ 185 w 593"/>
                  <a:gd name="T49" fmla="*/ 374 h 635"/>
                  <a:gd name="T50" fmla="*/ 212 w 593"/>
                  <a:gd name="T51" fmla="*/ 346 h 635"/>
                  <a:gd name="T52" fmla="*/ 239 w 593"/>
                  <a:gd name="T53" fmla="*/ 317 h 635"/>
                  <a:gd name="T54" fmla="*/ 266 w 593"/>
                  <a:gd name="T55" fmla="*/ 289 h 635"/>
                  <a:gd name="T56" fmla="*/ 288 w 593"/>
                  <a:gd name="T57" fmla="*/ 260 h 635"/>
                  <a:gd name="T58" fmla="*/ 310 w 593"/>
                  <a:gd name="T59" fmla="*/ 227 h 635"/>
                  <a:gd name="T60" fmla="*/ 332 w 593"/>
                  <a:gd name="T61" fmla="*/ 199 h 635"/>
                  <a:gd name="T62" fmla="*/ 353 w 593"/>
                  <a:gd name="T63" fmla="*/ 166 h 635"/>
                  <a:gd name="T64" fmla="*/ 375 w 593"/>
                  <a:gd name="T65" fmla="*/ 132 h 635"/>
                  <a:gd name="T66" fmla="*/ 391 w 593"/>
                  <a:gd name="T67" fmla="*/ 99 h 635"/>
                  <a:gd name="T68" fmla="*/ 408 w 593"/>
                  <a:gd name="T69" fmla="*/ 66 h 635"/>
                  <a:gd name="T70" fmla="*/ 424 w 593"/>
                  <a:gd name="T71" fmla="*/ 33 h 635"/>
                  <a:gd name="T72" fmla="*/ 435 w 593"/>
                  <a:gd name="T73" fmla="*/ 0 h 6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593" h="635">
                    <a:moveTo>
                      <a:pt x="593" y="42"/>
                    </a:moveTo>
                    <a:lnTo>
                      <a:pt x="582" y="61"/>
                    </a:lnTo>
                    <a:lnTo>
                      <a:pt x="577" y="80"/>
                    </a:lnTo>
                    <a:lnTo>
                      <a:pt x="566" y="99"/>
                    </a:lnTo>
                    <a:lnTo>
                      <a:pt x="560" y="118"/>
                    </a:lnTo>
                    <a:lnTo>
                      <a:pt x="549" y="137"/>
                    </a:lnTo>
                    <a:lnTo>
                      <a:pt x="538" y="156"/>
                    </a:lnTo>
                    <a:lnTo>
                      <a:pt x="528" y="175"/>
                    </a:lnTo>
                    <a:lnTo>
                      <a:pt x="522" y="194"/>
                    </a:lnTo>
                    <a:lnTo>
                      <a:pt x="511" y="213"/>
                    </a:lnTo>
                    <a:lnTo>
                      <a:pt x="500" y="232"/>
                    </a:lnTo>
                    <a:lnTo>
                      <a:pt x="484" y="251"/>
                    </a:lnTo>
                    <a:lnTo>
                      <a:pt x="473" y="270"/>
                    </a:lnTo>
                    <a:lnTo>
                      <a:pt x="462" y="289"/>
                    </a:lnTo>
                    <a:lnTo>
                      <a:pt x="451" y="303"/>
                    </a:lnTo>
                    <a:lnTo>
                      <a:pt x="440" y="322"/>
                    </a:lnTo>
                    <a:lnTo>
                      <a:pt x="424" y="341"/>
                    </a:lnTo>
                    <a:lnTo>
                      <a:pt x="413" y="355"/>
                    </a:lnTo>
                    <a:lnTo>
                      <a:pt x="397" y="374"/>
                    </a:lnTo>
                    <a:lnTo>
                      <a:pt x="386" y="388"/>
                    </a:lnTo>
                    <a:lnTo>
                      <a:pt x="370" y="407"/>
                    </a:lnTo>
                    <a:lnTo>
                      <a:pt x="353" y="422"/>
                    </a:lnTo>
                    <a:lnTo>
                      <a:pt x="337" y="436"/>
                    </a:lnTo>
                    <a:lnTo>
                      <a:pt x="326" y="455"/>
                    </a:lnTo>
                    <a:lnTo>
                      <a:pt x="310" y="469"/>
                    </a:lnTo>
                    <a:lnTo>
                      <a:pt x="294" y="483"/>
                    </a:lnTo>
                    <a:lnTo>
                      <a:pt x="277" y="497"/>
                    </a:lnTo>
                    <a:lnTo>
                      <a:pt x="261" y="516"/>
                    </a:lnTo>
                    <a:lnTo>
                      <a:pt x="245" y="531"/>
                    </a:lnTo>
                    <a:lnTo>
                      <a:pt x="223" y="545"/>
                    </a:lnTo>
                    <a:lnTo>
                      <a:pt x="206" y="559"/>
                    </a:lnTo>
                    <a:lnTo>
                      <a:pt x="190" y="568"/>
                    </a:lnTo>
                    <a:lnTo>
                      <a:pt x="174" y="583"/>
                    </a:lnTo>
                    <a:lnTo>
                      <a:pt x="152" y="597"/>
                    </a:lnTo>
                    <a:lnTo>
                      <a:pt x="136" y="611"/>
                    </a:lnTo>
                    <a:lnTo>
                      <a:pt x="114" y="621"/>
                    </a:lnTo>
                    <a:lnTo>
                      <a:pt x="98" y="635"/>
                    </a:lnTo>
                    <a:lnTo>
                      <a:pt x="0" y="521"/>
                    </a:lnTo>
                    <a:lnTo>
                      <a:pt x="16" y="507"/>
                    </a:lnTo>
                    <a:lnTo>
                      <a:pt x="32" y="497"/>
                    </a:lnTo>
                    <a:lnTo>
                      <a:pt x="49" y="488"/>
                    </a:lnTo>
                    <a:lnTo>
                      <a:pt x="65" y="474"/>
                    </a:lnTo>
                    <a:lnTo>
                      <a:pt x="81" y="464"/>
                    </a:lnTo>
                    <a:lnTo>
                      <a:pt x="98" y="450"/>
                    </a:lnTo>
                    <a:lnTo>
                      <a:pt x="114" y="441"/>
                    </a:lnTo>
                    <a:lnTo>
                      <a:pt x="130" y="426"/>
                    </a:lnTo>
                    <a:lnTo>
                      <a:pt x="141" y="412"/>
                    </a:lnTo>
                    <a:lnTo>
                      <a:pt x="157" y="403"/>
                    </a:lnTo>
                    <a:lnTo>
                      <a:pt x="174" y="388"/>
                    </a:lnTo>
                    <a:lnTo>
                      <a:pt x="185" y="374"/>
                    </a:lnTo>
                    <a:lnTo>
                      <a:pt x="201" y="360"/>
                    </a:lnTo>
                    <a:lnTo>
                      <a:pt x="212" y="346"/>
                    </a:lnTo>
                    <a:lnTo>
                      <a:pt x="228" y="331"/>
                    </a:lnTo>
                    <a:lnTo>
                      <a:pt x="239" y="317"/>
                    </a:lnTo>
                    <a:lnTo>
                      <a:pt x="255" y="303"/>
                    </a:lnTo>
                    <a:lnTo>
                      <a:pt x="266" y="289"/>
                    </a:lnTo>
                    <a:lnTo>
                      <a:pt x="277" y="275"/>
                    </a:lnTo>
                    <a:lnTo>
                      <a:pt x="288" y="260"/>
                    </a:lnTo>
                    <a:lnTo>
                      <a:pt x="299" y="246"/>
                    </a:lnTo>
                    <a:lnTo>
                      <a:pt x="310" y="227"/>
                    </a:lnTo>
                    <a:lnTo>
                      <a:pt x="321" y="213"/>
                    </a:lnTo>
                    <a:lnTo>
                      <a:pt x="332" y="199"/>
                    </a:lnTo>
                    <a:lnTo>
                      <a:pt x="343" y="180"/>
                    </a:lnTo>
                    <a:lnTo>
                      <a:pt x="353" y="166"/>
                    </a:lnTo>
                    <a:lnTo>
                      <a:pt x="364" y="151"/>
                    </a:lnTo>
                    <a:lnTo>
                      <a:pt x="375" y="132"/>
                    </a:lnTo>
                    <a:lnTo>
                      <a:pt x="381" y="118"/>
                    </a:lnTo>
                    <a:lnTo>
                      <a:pt x="391" y="99"/>
                    </a:lnTo>
                    <a:lnTo>
                      <a:pt x="397" y="85"/>
                    </a:lnTo>
                    <a:lnTo>
                      <a:pt x="408" y="66"/>
                    </a:lnTo>
                    <a:lnTo>
                      <a:pt x="413" y="52"/>
                    </a:lnTo>
                    <a:lnTo>
                      <a:pt x="424" y="33"/>
                    </a:lnTo>
                    <a:lnTo>
                      <a:pt x="430" y="14"/>
                    </a:lnTo>
                    <a:lnTo>
                      <a:pt x="435" y="0"/>
                    </a:lnTo>
                    <a:lnTo>
                      <a:pt x="593" y="42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48" name="Freeform 31"/>
              <p:cNvSpPr>
                <a:spLocks/>
              </p:cNvSpPr>
              <p:nvPr/>
            </p:nvSpPr>
            <p:spPr bwMode="auto">
              <a:xfrm>
                <a:off x="2917" y="2938"/>
                <a:ext cx="800" cy="341"/>
              </a:xfrm>
              <a:custGeom>
                <a:avLst/>
                <a:gdLst>
                  <a:gd name="T0" fmla="*/ 778 w 800"/>
                  <a:gd name="T1" fmla="*/ 128 h 341"/>
                  <a:gd name="T2" fmla="*/ 740 w 800"/>
                  <a:gd name="T3" fmla="*/ 147 h 341"/>
                  <a:gd name="T4" fmla="*/ 702 w 800"/>
                  <a:gd name="T5" fmla="*/ 171 h 341"/>
                  <a:gd name="T6" fmla="*/ 658 w 800"/>
                  <a:gd name="T7" fmla="*/ 190 h 341"/>
                  <a:gd name="T8" fmla="*/ 620 w 800"/>
                  <a:gd name="T9" fmla="*/ 213 h 341"/>
                  <a:gd name="T10" fmla="*/ 576 w 800"/>
                  <a:gd name="T11" fmla="*/ 228 h 341"/>
                  <a:gd name="T12" fmla="*/ 533 w 800"/>
                  <a:gd name="T13" fmla="*/ 247 h 341"/>
                  <a:gd name="T14" fmla="*/ 489 w 800"/>
                  <a:gd name="T15" fmla="*/ 261 h 341"/>
                  <a:gd name="T16" fmla="*/ 440 w 800"/>
                  <a:gd name="T17" fmla="*/ 275 h 341"/>
                  <a:gd name="T18" fmla="*/ 397 w 800"/>
                  <a:gd name="T19" fmla="*/ 289 h 341"/>
                  <a:gd name="T20" fmla="*/ 353 w 800"/>
                  <a:gd name="T21" fmla="*/ 299 h 341"/>
                  <a:gd name="T22" fmla="*/ 304 w 800"/>
                  <a:gd name="T23" fmla="*/ 308 h 341"/>
                  <a:gd name="T24" fmla="*/ 261 w 800"/>
                  <a:gd name="T25" fmla="*/ 318 h 341"/>
                  <a:gd name="T26" fmla="*/ 212 w 800"/>
                  <a:gd name="T27" fmla="*/ 327 h 341"/>
                  <a:gd name="T28" fmla="*/ 168 w 800"/>
                  <a:gd name="T29" fmla="*/ 332 h 341"/>
                  <a:gd name="T30" fmla="*/ 119 w 800"/>
                  <a:gd name="T31" fmla="*/ 337 h 341"/>
                  <a:gd name="T32" fmla="*/ 70 w 800"/>
                  <a:gd name="T33" fmla="*/ 337 h 341"/>
                  <a:gd name="T34" fmla="*/ 27 w 800"/>
                  <a:gd name="T35" fmla="*/ 341 h 341"/>
                  <a:gd name="T36" fmla="*/ 0 w 800"/>
                  <a:gd name="T37" fmla="*/ 199 h 341"/>
                  <a:gd name="T38" fmla="*/ 43 w 800"/>
                  <a:gd name="T39" fmla="*/ 199 h 341"/>
                  <a:gd name="T40" fmla="*/ 87 w 800"/>
                  <a:gd name="T41" fmla="*/ 194 h 341"/>
                  <a:gd name="T42" fmla="*/ 125 w 800"/>
                  <a:gd name="T43" fmla="*/ 194 h 341"/>
                  <a:gd name="T44" fmla="*/ 168 w 800"/>
                  <a:gd name="T45" fmla="*/ 190 h 341"/>
                  <a:gd name="T46" fmla="*/ 206 w 800"/>
                  <a:gd name="T47" fmla="*/ 180 h 341"/>
                  <a:gd name="T48" fmla="*/ 250 w 800"/>
                  <a:gd name="T49" fmla="*/ 175 h 341"/>
                  <a:gd name="T50" fmla="*/ 288 w 800"/>
                  <a:gd name="T51" fmla="*/ 166 h 341"/>
                  <a:gd name="T52" fmla="*/ 332 w 800"/>
                  <a:gd name="T53" fmla="*/ 157 h 341"/>
                  <a:gd name="T54" fmla="*/ 370 w 800"/>
                  <a:gd name="T55" fmla="*/ 147 h 341"/>
                  <a:gd name="T56" fmla="*/ 408 w 800"/>
                  <a:gd name="T57" fmla="*/ 133 h 341"/>
                  <a:gd name="T58" fmla="*/ 446 w 800"/>
                  <a:gd name="T59" fmla="*/ 123 h 341"/>
                  <a:gd name="T60" fmla="*/ 489 w 800"/>
                  <a:gd name="T61" fmla="*/ 109 h 341"/>
                  <a:gd name="T62" fmla="*/ 522 w 800"/>
                  <a:gd name="T63" fmla="*/ 90 h 341"/>
                  <a:gd name="T64" fmla="*/ 560 w 800"/>
                  <a:gd name="T65" fmla="*/ 76 h 341"/>
                  <a:gd name="T66" fmla="*/ 598 w 800"/>
                  <a:gd name="T67" fmla="*/ 57 h 341"/>
                  <a:gd name="T68" fmla="*/ 636 w 800"/>
                  <a:gd name="T69" fmla="*/ 38 h 341"/>
                  <a:gd name="T70" fmla="*/ 669 w 800"/>
                  <a:gd name="T71" fmla="*/ 19 h 341"/>
                  <a:gd name="T72" fmla="*/ 702 w 800"/>
                  <a:gd name="T73" fmla="*/ 0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800" h="341">
                    <a:moveTo>
                      <a:pt x="800" y="114"/>
                    </a:moveTo>
                    <a:lnTo>
                      <a:pt x="778" y="128"/>
                    </a:lnTo>
                    <a:lnTo>
                      <a:pt x="762" y="138"/>
                    </a:lnTo>
                    <a:lnTo>
                      <a:pt x="740" y="147"/>
                    </a:lnTo>
                    <a:lnTo>
                      <a:pt x="718" y="161"/>
                    </a:lnTo>
                    <a:lnTo>
                      <a:pt x="702" y="171"/>
                    </a:lnTo>
                    <a:lnTo>
                      <a:pt x="680" y="180"/>
                    </a:lnTo>
                    <a:lnTo>
                      <a:pt x="658" y="190"/>
                    </a:lnTo>
                    <a:lnTo>
                      <a:pt x="636" y="199"/>
                    </a:lnTo>
                    <a:lnTo>
                      <a:pt x="620" y="213"/>
                    </a:lnTo>
                    <a:lnTo>
                      <a:pt x="598" y="218"/>
                    </a:lnTo>
                    <a:lnTo>
                      <a:pt x="576" y="228"/>
                    </a:lnTo>
                    <a:lnTo>
                      <a:pt x="555" y="237"/>
                    </a:lnTo>
                    <a:lnTo>
                      <a:pt x="533" y="247"/>
                    </a:lnTo>
                    <a:lnTo>
                      <a:pt x="511" y="256"/>
                    </a:lnTo>
                    <a:lnTo>
                      <a:pt x="489" y="261"/>
                    </a:lnTo>
                    <a:lnTo>
                      <a:pt x="468" y="270"/>
                    </a:lnTo>
                    <a:lnTo>
                      <a:pt x="440" y="275"/>
                    </a:lnTo>
                    <a:lnTo>
                      <a:pt x="419" y="284"/>
                    </a:lnTo>
                    <a:lnTo>
                      <a:pt x="397" y="289"/>
                    </a:lnTo>
                    <a:lnTo>
                      <a:pt x="375" y="294"/>
                    </a:lnTo>
                    <a:lnTo>
                      <a:pt x="353" y="299"/>
                    </a:lnTo>
                    <a:lnTo>
                      <a:pt x="332" y="303"/>
                    </a:lnTo>
                    <a:lnTo>
                      <a:pt x="304" y="308"/>
                    </a:lnTo>
                    <a:lnTo>
                      <a:pt x="283" y="313"/>
                    </a:lnTo>
                    <a:lnTo>
                      <a:pt x="261" y="318"/>
                    </a:lnTo>
                    <a:lnTo>
                      <a:pt x="239" y="322"/>
                    </a:lnTo>
                    <a:lnTo>
                      <a:pt x="212" y="327"/>
                    </a:lnTo>
                    <a:lnTo>
                      <a:pt x="190" y="327"/>
                    </a:lnTo>
                    <a:lnTo>
                      <a:pt x="168" y="332"/>
                    </a:lnTo>
                    <a:lnTo>
                      <a:pt x="141" y="332"/>
                    </a:lnTo>
                    <a:lnTo>
                      <a:pt x="119" y="337"/>
                    </a:lnTo>
                    <a:lnTo>
                      <a:pt x="98" y="337"/>
                    </a:lnTo>
                    <a:lnTo>
                      <a:pt x="70" y="337"/>
                    </a:lnTo>
                    <a:lnTo>
                      <a:pt x="49" y="341"/>
                    </a:lnTo>
                    <a:lnTo>
                      <a:pt x="27" y="341"/>
                    </a:lnTo>
                    <a:lnTo>
                      <a:pt x="0" y="341"/>
                    </a:lnTo>
                    <a:lnTo>
                      <a:pt x="0" y="199"/>
                    </a:lnTo>
                    <a:lnTo>
                      <a:pt x="21" y="199"/>
                    </a:lnTo>
                    <a:lnTo>
                      <a:pt x="43" y="199"/>
                    </a:lnTo>
                    <a:lnTo>
                      <a:pt x="65" y="194"/>
                    </a:lnTo>
                    <a:lnTo>
                      <a:pt x="87" y="194"/>
                    </a:lnTo>
                    <a:lnTo>
                      <a:pt x="103" y="194"/>
                    </a:lnTo>
                    <a:lnTo>
                      <a:pt x="125" y="194"/>
                    </a:lnTo>
                    <a:lnTo>
                      <a:pt x="147" y="190"/>
                    </a:lnTo>
                    <a:lnTo>
                      <a:pt x="168" y="190"/>
                    </a:lnTo>
                    <a:lnTo>
                      <a:pt x="190" y="185"/>
                    </a:lnTo>
                    <a:lnTo>
                      <a:pt x="206" y="180"/>
                    </a:lnTo>
                    <a:lnTo>
                      <a:pt x="228" y="180"/>
                    </a:lnTo>
                    <a:lnTo>
                      <a:pt x="250" y="175"/>
                    </a:lnTo>
                    <a:lnTo>
                      <a:pt x="272" y="171"/>
                    </a:lnTo>
                    <a:lnTo>
                      <a:pt x="288" y="166"/>
                    </a:lnTo>
                    <a:lnTo>
                      <a:pt x="310" y="161"/>
                    </a:lnTo>
                    <a:lnTo>
                      <a:pt x="332" y="157"/>
                    </a:lnTo>
                    <a:lnTo>
                      <a:pt x="348" y="152"/>
                    </a:lnTo>
                    <a:lnTo>
                      <a:pt x="370" y="147"/>
                    </a:lnTo>
                    <a:lnTo>
                      <a:pt x="391" y="142"/>
                    </a:lnTo>
                    <a:lnTo>
                      <a:pt x="408" y="133"/>
                    </a:lnTo>
                    <a:lnTo>
                      <a:pt x="430" y="128"/>
                    </a:lnTo>
                    <a:lnTo>
                      <a:pt x="446" y="123"/>
                    </a:lnTo>
                    <a:lnTo>
                      <a:pt x="468" y="114"/>
                    </a:lnTo>
                    <a:lnTo>
                      <a:pt x="489" y="109"/>
                    </a:lnTo>
                    <a:lnTo>
                      <a:pt x="506" y="100"/>
                    </a:lnTo>
                    <a:lnTo>
                      <a:pt x="522" y="90"/>
                    </a:lnTo>
                    <a:lnTo>
                      <a:pt x="544" y="85"/>
                    </a:lnTo>
                    <a:lnTo>
                      <a:pt x="560" y="76"/>
                    </a:lnTo>
                    <a:lnTo>
                      <a:pt x="582" y="66"/>
                    </a:lnTo>
                    <a:lnTo>
                      <a:pt x="598" y="57"/>
                    </a:lnTo>
                    <a:lnTo>
                      <a:pt x="615" y="47"/>
                    </a:lnTo>
                    <a:lnTo>
                      <a:pt x="636" y="38"/>
                    </a:lnTo>
                    <a:lnTo>
                      <a:pt x="653" y="29"/>
                    </a:lnTo>
                    <a:lnTo>
                      <a:pt x="669" y="19"/>
                    </a:lnTo>
                    <a:lnTo>
                      <a:pt x="685" y="10"/>
                    </a:lnTo>
                    <a:lnTo>
                      <a:pt x="702" y="0"/>
                    </a:lnTo>
                    <a:lnTo>
                      <a:pt x="800" y="114"/>
                    </a:lnTo>
                    <a:close/>
                  </a:path>
                </a:pathLst>
              </a:cu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49" name="Freeform 32"/>
              <p:cNvSpPr>
                <a:spLocks/>
              </p:cNvSpPr>
              <p:nvPr/>
            </p:nvSpPr>
            <p:spPr bwMode="auto">
              <a:xfrm>
                <a:off x="2122" y="2938"/>
                <a:ext cx="795" cy="341"/>
              </a:xfrm>
              <a:custGeom>
                <a:avLst/>
                <a:gdLst>
                  <a:gd name="T0" fmla="*/ 773 w 795"/>
                  <a:gd name="T1" fmla="*/ 341 h 341"/>
                  <a:gd name="T2" fmla="*/ 724 w 795"/>
                  <a:gd name="T3" fmla="*/ 337 h 341"/>
                  <a:gd name="T4" fmla="*/ 680 w 795"/>
                  <a:gd name="T5" fmla="*/ 337 h 341"/>
                  <a:gd name="T6" fmla="*/ 631 w 795"/>
                  <a:gd name="T7" fmla="*/ 332 h 341"/>
                  <a:gd name="T8" fmla="*/ 582 w 795"/>
                  <a:gd name="T9" fmla="*/ 327 h 341"/>
                  <a:gd name="T10" fmla="*/ 539 w 795"/>
                  <a:gd name="T11" fmla="*/ 318 h 341"/>
                  <a:gd name="T12" fmla="*/ 490 w 795"/>
                  <a:gd name="T13" fmla="*/ 308 h 341"/>
                  <a:gd name="T14" fmla="*/ 446 w 795"/>
                  <a:gd name="T15" fmla="*/ 299 h 341"/>
                  <a:gd name="T16" fmla="*/ 397 w 795"/>
                  <a:gd name="T17" fmla="*/ 289 h 341"/>
                  <a:gd name="T18" fmla="*/ 354 w 795"/>
                  <a:gd name="T19" fmla="*/ 275 h 341"/>
                  <a:gd name="T20" fmla="*/ 310 w 795"/>
                  <a:gd name="T21" fmla="*/ 261 h 341"/>
                  <a:gd name="T22" fmla="*/ 267 w 795"/>
                  <a:gd name="T23" fmla="*/ 247 h 341"/>
                  <a:gd name="T24" fmla="*/ 223 w 795"/>
                  <a:gd name="T25" fmla="*/ 228 h 341"/>
                  <a:gd name="T26" fmla="*/ 180 w 795"/>
                  <a:gd name="T27" fmla="*/ 213 h 341"/>
                  <a:gd name="T28" fmla="*/ 136 w 795"/>
                  <a:gd name="T29" fmla="*/ 190 h 341"/>
                  <a:gd name="T30" fmla="*/ 98 w 795"/>
                  <a:gd name="T31" fmla="*/ 171 h 341"/>
                  <a:gd name="T32" fmla="*/ 54 w 795"/>
                  <a:gd name="T33" fmla="*/ 147 h 341"/>
                  <a:gd name="T34" fmla="*/ 16 w 795"/>
                  <a:gd name="T35" fmla="*/ 128 h 341"/>
                  <a:gd name="T36" fmla="*/ 93 w 795"/>
                  <a:gd name="T37" fmla="*/ 0 h 341"/>
                  <a:gd name="T38" fmla="*/ 131 w 795"/>
                  <a:gd name="T39" fmla="*/ 19 h 341"/>
                  <a:gd name="T40" fmla="*/ 163 w 795"/>
                  <a:gd name="T41" fmla="*/ 38 h 341"/>
                  <a:gd name="T42" fmla="*/ 196 w 795"/>
                  <a:gd name="T43" fmla="*/ 57 h 341"/>
                  <a:gd name="T44" fmla="*/ 234 w 795"/>
                  <a:gd name="T45" fmla="*/ 76 h 341"/>
                  <a:gd name="T46" fmla="*/ 272 w 795"/>
                  <a:gd name="T47" fmla="*/ 90 h 341"/>
                  <a:gd name="T48" fmla="*/ 310 w 795"/>
                  <a:gd name="T49" fmla="*/ 109 h 341"/>
                  <a:gd name="T50" fmla="*/ 348 w 795"/>
                  <a:gd name="T51" fmla="*/ 123 h 341"/>
                  <a:gd name="T52" fmla="*/ 386 w 795"/>
                  <a:gd name="T53" fmla="*/ 133 h 341"/>
                  <a:gd name="T54" fmla="*/ 425 w 795"/>
                  <a:gd name="T55" fmla="*/ 147 h 341"/>
                  <a:gd name="T56" fmla="*/ 468 w 795"/>
                  <a:gd name="T57" fmla="*/ 157 h 341"/>
                  <a:gd name="T58" fmla="*/ 506 w 795"/>
                  <a:gd name="T59" fmla="*/ 166 h 341"/>
                  <a:gd name="T60" fmla="*/ 550 w 795"/>
                  <a:gd name="T61" fmla="*/ 175 h 341"/>
                  <a:gd name="T62" fmla="*/ 588 w 795"/>
                  <a:gd name="T63" fmla="*/ 180 h 341"/>
                  <a:gd name="T64" fmla="*/ 631 w 795"/>
                  <a:gd name="T65" fmla="*/ 190 h 341"/>
                  <a:gd name="T66" fmla="*/ 669 w 795"/>
                  <a:gd name="T67" fmla="*/ 194 h 341"/>
                  <a:gd name="T68" fmla="*/ 713 w 795"/>
                  <a:gd name="T69" fmla="*/ 194 h 341"/>
                  <a:gd name="T70" fmla="*/ 757 w 795"/>
                  <a:gd name="T71" fmla="*/ 199 h 341"/>
                  <a:gd name="T72" fmla="*/ 795 w 795"/>
                  <a:gd name="T73" fmla="*/ 199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795" h="341">
                    <a:moveTo>
                      <a:pt x="795" y="341"/>
                    </a:moveTo>
                    <a:lnTo>
                      <a:pt x="773" y="341"/>
                    </a:lnTo>
                    <a:lnTo>
                      <a:pt x="751" y="341"/>
                    </a:lnTo>
                    <a:lnTo>
                      <a:pt x="724" y="337"/>
                    </a:lnTo>
                    <a:lnTo>
                      <a:pt x="702" y="337"/>
                    </a:lnTo>
                    <a:lnTo>
                      <a:pt x="680" y="337"/>
                    </a:lnTo>
                    <a:lnTo>
                      <a:pt x="653" y="332"/>
                    </a:lnTo>
                    <a:lnTo>
                      <a:pt x="631" y="332"/>
                    </a:lnTo>
                    <a:lnTo>
                      <a:pt x="610" y="327"/>
                    </a:lnTo>
                    <a:lnTo>
                      <a:pt x="582" y="327"/>
                    </a:lnTo>
                    <a:lnTo>
                      <a:pt x="561" y="322"/>
                    </a:lnTo>
                    <a:lnTo>
                      <a:pt x="539" y="318"/>
                    </a:lnTo>
                    <a:lnTo>
                      <a:pt x="512" y="313"/>
                    </a:lnTo>
                    <a:lnTo>
                      <a:pt x="490" y="308"/>
                    </a:lnTo>
                    <a:lnTo>
                      <a:pt x="468" y="303"/>
                    </a:lnTo>
                    <a:lnTo>
                      <a:pt x="446" y="299"/>
                    </a:lnTo>
                    <a:lnTo>
                      <a:pt x="419" y="294"/>
                    </a:lnTo>
                    <a:lnTo>
                      <a:pt x="397" y="289"/>
                    </a:lnTo>
                    <a:lnTo>
                      <a:pt x="376" y="284"/>
                    </a:lnTo>
                    <a:lnTo>
                      <a:pt x="354" y="275"/>
                    </a:lnTo>
                    <a:lnTo>
                      <a:pt x="332" y="270"/>
                    </a:lnTo>
                    <a:lnTo>
                      <a:pt x="310" y="261"/>
                    </a:lnTo>
                    <a:lnTo>
                      <a:pt x="289" y="256"/>
                    </a:lnTo>
                    <a:lnTo>
                      <a:pt x="267" y="247"/>
                    </a:lnTo>
                    <a:lnTo>
                      <a:pt x="245" y="237"/>
                    </a:lnTo>
                    <a:lnTo>
                      <a:pt x="223" y="228"/>
                    </a:lnTo>
                    <a:lnTo>
                      <a:pt x="201" y="218"/>
                    </a:lnTo>
                    <a:lnTo>
                      <a:pt x="180" y="213"/>
                    </a:lnTo>
                    <a:lnTo>
                      <a:pt x="158" y="199"/>
                    </a:lnTo>
                    <a:lnTo>
                      <a:pt x="136" y="190"/>
                    </a:lnTo>
                    <a:lnTo>
                      <a:pt x="114" y="180"/>
                    </a:lnTo>
                    <a:lnTo>
                      <a:pt x="98" y="171"/>
                    </a:lnTo>
                    <a:lnTo>
                      <a:pt x="76" y="161"/>
                    </a:lnTo>
                    <a:lnTo>
                      <a:pt x="54" y="147"/>
                    </a:lnTo>
                    <a:lnTo>
                      <a:pt x="38" y="138"/>
                    </a:lnTo>
                    <a:lnTo>
                      <a:pt x="16" y="128"/>
                    </a:lnTo>
                    <a:lnTo>
                      <a:pt x="0" y="114"/>
                    </a:lnTo>
                    <a:lnTo>
                      <a:pt x="93" y="0"/>
                    </a:lnTo>
                    <a:lnTo>
                      <a:pt x="109" y="10"/>
                    </a:lnTo>
                    <a:lnTo>
                      <a:pt x="131" y="19"/>
                    </a:lnTo>
                    <a:lnTo>
                      <a:pt x="147" y="29"/>
                    </a:lnTo>
                    <a:lnTo>
                      <a:pt x="163" y="38"/>
                    </a:lnTo>
                    <a:lnTo>
                      <a:pt x="180" y="47"/>
                    </a:lnTo>
                    <a:lnTo>
                      <a:pt x="196" y="57"/>
                    </a:lnTo>
                    <a:lnTo>
                      <a:pt x="218" y="66"/>
                    </a:lnTo>
                    <a:lnTo>
                      <a:pt x="234" y="76"/>
                    </a:lnTo>
                    <a:lnTo>
                      <a:pt x="256" y="85"/>
                    </a:lnTo>
                    <a:lnTo>
                      <a:pt x="272" y="90"/>
                    </a:lnTo>
                    <a:lnTo>
                      <a:pt x="289" y="100"/>
                    </a:lnTo>
                    <a:lnTo>
                      <a:pt x="310" y="109"/>
                    </a:lnTo>
                    <a:lnTo>
                      <a:pt x="327" y="114"/>
                    </a:lnTo>
                    <a:lnTo>
                      <a:pt x="348" y="123"/>
                    </a:lnTo>
                    <a:lnTo>
                      <a:pt x="370" y="128"/>
                    </a:lnTo>
                    <a:lnTo>
                      <a:pt x="386" y="133"/>
                    </a:lnTo>
                    <a:lnTo>
                      <a:pt x="408" y="142"/>
                    </a:lnTo>
                    <a:lnTo>
                      <a:pt x="425" y="147"/>
                    </a:lnTo>
                    <a:lnTo>
                      <a:pt x="446" y="152"/>
                    </a:lnTo>
                    <a:lnTo>
                      <a:pt x="468" y="157"/>
                    </a:lnTo>
                    <a:lnTo>
                      <a:pt x="484" y="161"/>
                    </a:lnTo>
                    <a:lnTo>
                      <a:pt x="506" y="166"/>
                    </a:lnTo>
                    <a:lnTo>
                      <a:pt x="528" y="171"/>
                    </a:lnTo>
                    <a:lnTo>
                      <a:pt x="550" y="175"/>
                    </a:lnTo>
                    <a:lnTo>
                      <a:pt x="566" y="180"/>
                    </a:lnTo>
                    <a:lnTo>
                      <a:pt x="588" y="180"/>
                    </a:lnTo>
                    <a:lnTo>
                      <a:pt x="610" y="185"/>
                    </a:lnTo>
                    <a:lnTo>
                      <a:pt x="631" y="190"/>
                    </a:lnTo>
                    <a:lnTo>
                      <a:pt x="653" y="190"/>
                    </a:lnTo>
                    <a:lnTo>
                      <a:pt x="669" y="194"/>
                    </a:lnTo>
                    <a:lnTo>
                      <a:pt x="691" y="194"/>
                    </a:lnTo>
                    <a:lnTo>
                      <a:pt x="713" y="194"/>
                    </a:lnTo>
                    <a:lnTo>
                      <a:pt x="735" y="194"/>
                    </a:lnTo>
                    <a:lnTo>
                      <a:pt x="757" y="199"/>
                    </a:lnTo>
                    <a:lnTo>
                      <a:pt x="773" y="199"/>
                    </a:lnTo>
                    <a:lnTo>
                      <a:pt x="795" y="199"/>
                    </a:lnTo>
                    <a:lnTo>
                      <a:pt x="795" y="341"/>
                    </a:lnTo>
                    <a:close/>
                  </a:path>
                </a:pathLst>
              </a:cu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50" name="Freeform 33"/>
              <p:cNvSpPr>
                <a:spLocks/>
              </p:cNvSpPr>
              <p:nvPr/>
            </p:nvSpPr>
            <p:spPr bwMode="auto">
              <a:xfrm>
                <a:off x="1627" y="2417"/>
                <a:ext cx="588" cy="635"/>
              </a:xfrm>
              <a:custGeom>
                <a:avLst/>
                <a:gdLst>
                  <a:gd name="T0" fmla="*/ 473 w 588"/>
                  <a:gd name="T1" fmla="*/ 621 h 635"/>
                  <a:gd name="T2" fmla="*/ 435 w 588"/>
                  <a:gd name="T3" fmla="*/ 597 h 635"/>
                  <a:gd name="T4" fmla="*/ 403 w 588"/>
                  <a:gd name="T5" fmla="*/ 568 h 635"/>
                  <a:gd name="T6" fmla="*/ 364 w 588"/>
                  <a:gd name="T7" fmla="*/ 545 h 635"/>
                  <a:gd name="T8" fmla="*/ 332 w 588"/>
                  <a:gd name="T9" fmla="*/ 516 h 635"/>
                  <a:gd name="T10" fmla="*/ 299 w 588"/>
                  <a:gd name="T11" fmla="*/ 483 h 635"/>
                  <a:gd name="T12" fmla="*/ 266 w 588"/>
                  <a:gd name="T13" fmla="*/ 455 h 635"/>
                  <a:gd name="T14" fmla="*/ 234 w 588"/>
                  <a:gd name="T15" fmla="*/ 422 h 635"/>
                  <a:gd name="T16" fmla="*/ 207 w 588"/>
                  <a:gd name="T17" fmla="*/ 388 h 635"/>
                  <a:gd name="T18" fmla="*/ 179 w 588"/>
                  <a:gd name="T19" fmla="*/ 355 h 635"/>
                  <a:gd name="T20" fmla="*/ 152 w 588"/>
                  <a:gd name="T21" fmla="*/ 322 h 635"/>
                  <a:gd name="T22" fmla="*/ 125 w 588"/>
                  <a:gd name="T23" fmla="*/ 289 h 635"/>
                  <a:gd name="T24" fmla="*/ 103 w 588"/>
                  <a:gd name="T25" fmla="*/ 251 h 635"/>
                  <a:gd name="T26" fmla="*/ 81 w 588"/>
                  <a:gd name="T27" fmla="*/ 213 h 635"/>
                  <a:gd name="T28" fmla="*/ 60 w 588"/>
                  <a:gd name="T29" fmla="*/ 175 h 635"/>
                  <a:gd name="T30" fmla="*/ 43 w 588"/>
                  <a:gd name="T31" fmla="*/ 137 h 635"/>
                  <a:gd name="T32" fmla="*/ 22 w 588"/>
                  <a:gd name="T33" fmla="*/ 99 h 635"/>
                  <a:gd name="T34" fmla="*/ 5 w 588"/>
                  <a:gd name="T35" fmla="*/ 61 h 635"/>
                  <a:gd name="T36" fmla="*/ 152 w 588"/>
                  <a:gd name="T37" fmla="*/ 0 h 635"/>
                  <a:gd name="T38" fmla="*/ 169 w 588"/>
                  <a:gd name="T39" fmla="*/ 33 h 635"/>
                  <a:gd name="T40" fmla="*/ 185 w 588"/>
                  <a:gd name="T41" fmla="*/ 66 h 635"/>
                  <a:gd name="T42" fmla="*/ 201 w 588"/>
                  <a:gd name="T43" fmla="*/ 99 h 635"/>
                  <a:gd name="T44" fmla="*/ 218 w 588"/>
                  <a:gd name="T45" fmla="*/ 132 h 635"/>
                  <a:gd name="T46" fmla="*/ 234 w 588"/>
                  <a:gd name="T47" fmla="*/ 166 h 635"/>
                  <a:gd name="T48" fmla="*/ 256 w 588"/>
                  <a:gd name="T49" fmla="*/ 199 h 635"/>
                  <a:gd name="T50" fmla="*/ 277 w 588"/>
                  <a:gd name="T51" fmla="*/ 227 h 635"/>
                  <a:gd name="T52" fmla="*/ 299 w 588"/>
                  <a:gd name="T53" fmla="*/ 260 h 635"/>
                  <a:gd name="T54" fmla="*/ 326 w 588"/>
                  <a:gd name="T55" fmla="*/ 289 h 635"/>
                  <a:gd name="T56" fmla="*/ 348 w 588"/>
                  <a:gd name="T57" fmla="*/ 317 h 635"/>
                  <a:gd name="T58" fmla="*/ 375 w 588"/>
                  <a:gd name="T59" fmla="*/ 346 h 635"/>
                  <a:gd name="T60" fmla="*/ 403 w 588"/>
                  <a:gd name="T61" fmla="*/ 374 h 635"/>
                  <a:gd name="T62" fmla="*/ 430 w 588"/>
                  <a:gd name="T63" fmla="*/ 403 h 635"/>
                  <a:gd name="T64" fmla="*/ 462 w 588"/>
                  <a:gd name="T65" fmla="*/ 426 h 635"/>
                  <a:gd name="T66" fmla="*/ 490 w 588"/>
                  <a:gd name="T67" fmla="*/ 450 h 635"/>
                  <a:gd name="T68" fmla="*/ 522 w 588"/>
                  <a:gd name="T69" fmla="*/ 474 h 635"/>
                  <a:gd name="T70" fmla="*/ 555 w 588"/>
                  <a:gd name="T71" fmla="*/ 497 h 635"/>
                  <a:gd name="T72" fmla="*/ 588 w 588"/>
                  <a:gd name="T73" fmla="*/ 521 h 6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588" h="635">
                    <a:moveTo>
                      <a:pt x="495" y="635"/>
                    </a:moveTo>
                    <a:lnTo>
                      <a:pt x="473" y="621"/>
                    </a:lnTo>
                    <a:lnTo>
                      <a:pt x="457" y="611"/>
                    </a:lnTo>
                    <a:lnTo>
                      <a:pt x="435" y="597"/>
                    </a:lnTo>
                    <a:lnTo>
                      <a:pt x="419" y="583"/>
                    </a:lnTo>
                    <a:lnTo>
                      <a:pt x="403" y="568"/>
                    </a:lnTo>
                    <a:lnTo>
                      <a:pt x="381" y="559"/>
                    </a:lnTo>
                    <a:lnTo>
                      <a:pt x="364" y="545"/>
                    </a:lnTo>
                    <a:lnTo>
                      <a:pt x="348" y="531"/>
                    </a:lnTo>
                    <a:lnTo>
                      <a:pt x="332" y="516"/>
                    </a:lnTo>
                    <a:lnTo>
                      <a:pt x="315" y="497"/>
                    </a:lnTo>
                    <a:lnTo>
                      <a:pt x="299" y="483"/>
                    </a:lnTo>
                    <a:lnTo>
                      <a:pt x="283" y="469"/>
                    </a:lnTo>
                    <a:lnTo>
                      <a:pt x="266" y="455"/>
                    </a:lnTo>
                    <a:lnTo>
                      <a:pt x="250" y="436"/>
                    </a:lnTo>
                    <a:lnTo>
                      <a:pt x="234" y="422"/>
                    </a:lnTo>
                    <a:lnTo>
                      <a:pt x="223" y="407"/>
                    </a:lnTo>
                    <a:lnTo>
                      <a:pt x="207" y="388"/>
                    </a:lnTo>
                    <a:lnTo>
                      <a:pt x="190" y="374"/>
                    </a:lnTo>
                    <a:lnTo>
                      <a:pt x="179" y="355"/>
                    </a:lnTo>
                    <a:lnTo>
                      <a:pt x="163" y="341"/>
                    </a:lnTo>
                    <a:lnTo>
                      <a:pt x="152" y="322"/>
                    </a:lnTo>
                    <a:lnTo>
                      <a:pt x="141" y="303"/>
                    </a:lnTo>
                    <a:lnTo>
                      <a:pt x="125" y="289"/>
                    </a:lnTo>
                    <a:lnTo>
                      <a:pt x="114" y="270"/>
                    </a:lnTo>
                    <a:lnTo>
                      <a:pt x="103" y="251"/>
                    </a:lnTo>
                    <a:lnTo>
                      <a:pt x="92" y="232"/>
                    </a:lnTo>
                    <a:lnTo>
                      <a:pt x="81" y="213"/>
                    </a:lnTo>
                    <a:lnTo>
                      <a:pt x="71" y="194"/>
                    </a:lnTo>
                    <a:lnTo>
                      <a:pt x="60" y="175"/>
                    </a:lnTo>
                    <a:lnTo>
                      <a:pt x="49" y="156"/>
                    </a:lnTo>
                    <a:lnTo>
                      <a:pt x="43" y="137"/>
                    </a:lnTo>
                    <a:lnTo>
                      <a:pt x="32" y="118"/>
                    </a:lnTo>
                    <a:lnTo>
                      <a:pt x="22" y="99"/>
                    </a:lnTo>
                    <a:lnTo>
                      <a:pt x="16" y="80"/>
                    </a:lnTo>
                    <a:lnTo>
                      <a:pt x="5" y="61"/>
                    </a:lnTo>
                    <a:lnTo>
                      <a:pt x="0" y="42"/>
                    </a:lnTo>
                    <a:lnTo>
                      <a:pt x="152" y="0"/>
                    </a:lnTo>
                    <a:lnTo>
                      <a:pt x="163" y="14"/>
                    </a:lnTo>
                    <a:lnTo>
                      <a:pt x="169" y="33"/>
                    </a:lnTo>
                    <a:lnTo>
                      <a:pt x="174" y="52"/>
                    </a:lnTo>
                    <a:lnTo>
                      <a:pt x="185" y="66"/>
                    </a:lnTo>
                    <a:lnTo>
                      <a:pt x="190" y="85"/>
                    </a:lnTo>
                    <a:lnTo>
                      <a:pt x="201" y="99"/>
                    </a:lnTo>
                    <a:lnTo>
                      <a:pt x="207" y="118"/>
                    </a:lnTo>
                    <a:lnTo>
                      <a:pt x="218" y="132"/>
                    </a:lnTo>
                    <a:lnTo>
                      <a:pt x="228" y="151"/>
                    </a:lnTo>
                    <a:lnTo>
                      <a:pt x="234" y="166"/>
                    </a:lnTo>
                    <a:lnTo>
                      <a:pt x="245" y="180"/>
                    </a:lnTo>
                    <a:lnTo>
                      <a:pt x="256" y="199"/>
                    </a:lnTo>
                    <a:lnTo>
                      <a:pt x="266" y="213"/>
                    </a:lnTo>
                    <a:lnTo>
                      <a:pt x="277" y="227"/>
                    </a:lnTo>
                    <a:lnTo>
                      <a:pt x="288" y="246"/>
                    </a:lnTo>
                    <a:lnTo>
                      <a:pt x="299" y="260"/>
                    </a:lnTo>
                    <a:lnTo>
                      <a:pt x="310" y="275"/>
                    </a:lnTo>
                    <a:lnTo>
                      <a:pt x="326" y="289"/>
                    </a:lnTo>
                    <a:lnTo>
                      <a:pt x="337" y="303"/>
                    </a:lnTo>
                    <a:lnTo>
                      <a:pt x="348" y="317"/>
                    </a:lnTo>
                    <a:lnTo>
                      <a:pt x="364" y="331"/>
                    </a:lnTo>
                    <a:lnTo>
                      <a:pt x="375" y="346"/>
                    </a:lnTo>
                    <a:lnTo>
                      <a:pt x="392" y="360"/>
                    </a:lnTo>
                    <a:lnTo>
                      <a:pt x="403" y="374"/>
                    </a:lnTo>
                    <a:lnTo>
                      <a:pt x="419" y="388"/>
                    </a:lnTo>
                    <a:lnTo>
                      <a:pt x="430" y="403"/>
                    </a:lnTo>
                    <a:lnTo>
                      <a:pt x="446" y="412"/>
                    </a:lnTo>
                    <a:lnTo>
                      <a:pt x="462" y="426"/>
                    </a:lnTo>
                    <a:lnTo>
                      <a:pt x="479" y="441"/>
                    </a:lnTo>
                    <a:lnTo>
                      <a:pt x="490" y="450"/>
                    </a:lnTo>
                    <a:lnTo>
                      <a:pt x="506" y="464"/>
                    </a:lnTo>
                    <a:lnTo>
                      <a:pt x="522" y="474"/>
                    </a:lnTo>
                    <a:lnTo>
                      <a:pt x="539" y="488"/>
                    </a:lnTo>
                    <a:lnTo>
                      <a:pt x="555" y="497"/>
                    </a:lnTo>
                    <a:lnTo>
                      <a:pt x="571" y="507"/>
                    </a:lnTo>
                    <a:lnTo>
                      <a:pt x="588" y="521"/>
                    </a:lnTo>
                    <a:lnTo>
                      <a:pt x="495" y="635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51" name="Freeform 34"/>
              <p:cNvSpPr>
                <a:spLocks/>
              </p:cNvSpPr>
              <p:nvPr/>
            </p:nvSpPr>
            <p:spPr bwMode="auto">
              <a:xfrm>
                <a:off x="1562" y="1725"/>
                <a:ext cx="217" cy="734"/>
              </a:xfrm>
              <a:custGeom>
                <a:avLst/>
                <a:gdLst>
                  <a:gd name="T0" fmla="*/ 59 w 217"/>
                  <a:gd name="T1" fmla="*/ 715 h 734"/>
                  <a:gd name="T2" fmla="*/ 43 w 217"/>
                  <a:gd name="T3" fmla="*/ 673 h 734"/>
                  <a:gd name="T4" fmla="*/ 32 w 217"/>
                  <a:gd name="T5" fmla="*/ 635 h 734"/>
                  <a:gd name="T6" fmla="*/ 21 w 217"/>
                  <a:gd name="T7" fmla="*/ 592 h 734"/>
                  <a:gd name="T8" fmla="*/ 16 w 217"/>
                  <a:gd name="T9" fmla="*/ 554 h 734"/>
                  <a:gd name="T10" fmla="*/ 10 w 217"/>
                  <a:gd name="T11" fmla="*/ 512 h 734"/>
                  <a:gd name="T12" fmla="*/ 5 w 217"/>
                  <a:gd name="T13" fmla="*/ 474 h 734"/>
                  <a:gd name="T14" fmla="*/ 0 w 217"/>
                  <a:gd name="T15" fmla="*/ 431 h 734"/>
                  <a:gd name="T16" fmla="*/ 0 w 217"/>
                  <a:gd name="T17" fmla="*/ 388 h 734"/>
                  <a:gd name="T18" fmla="*/ 0 w 217"/>
                  <a:gd name="T19" fmla="*/ 346 h 734"/>
                  <a:gd name="T20" fmla="*/ 0 w 217"/>
                  <a:gd name="T21" fmla="*/ 308 h 734"/>
                  <a:gd name="T22" fmla="*/ 5 w 217"/>
                  <a:gd name="T23" fmla="*/ 265 h 734"/>
                  <a:gd name="T24" fmla="*/ 10 w 217"/>
                  <a:gd name="T25" fmla="*/ 222 h 734"/>
                  <a:gd name="T26" fmla="*/ 16 w 217"/>
                  <a:gd name="T27" fmla="*/ 185 h 734"/>
                  <a:gd name="T28" fmla="*/ 21 w 217"/>
                  <a:gd name="T29" fmla="*/ 142 h 734"/>
                  <a:gd name="T30" fmla="*/ 32 w 217"/>
                  <a:gd name="T31" fmla="*/ 104 h 734"/>
                  <a:gd name="T32" fmla="*/ 43 w 217"/>
                  <a:gd name="T33" fmla="*/ 61 h 734"/>
                  <a:gd name="T34" fmla="*/ 59 w 217"/>
                  <a:gd name="T35" fmla="*/ 23 h 734"/>
                  <a:gd name="T36" fmla="*/ 217 w 217"/>
                  <a:gd name="T37" fmla="*/ 47 h 734"/>
                  <a:gd name="T38" fmla="*/ 206 w 217"/>
                  <a:gd name="T39" fmla="*/ 80 h 734"/>
                  <a:gd name="T40" fmla="*/ 195 w 217"/>
                  <a:gd name="T41" fmla="*/ 118 h 734"/>
                  <a:gd name="T42" fmla="*/ 190 w 217"/>
                  <a:gd name="T43" fmla="*/ 151 h 734"/>
                  <a:gd name="T44" fmla="*/ 179 w 217"/>
                  <a:gd name="T45" fmla="*/ 189 h 734"/>
                  <a:gd name="T46" fmla="*/ 174 w 217"/>
                  <a:gd name="T47" fmla="*/ 222 h 734"/>
                  <a:gd name="T48" fmla="*/ 168 w 217"/>
                  <a:gd name="T49" fmla="*/ 260 h 734"/>
                  <a:gd name="T50" fmla="*/ 163 w 217"/>
                  <a:gd name="T51" fmla="*/ 294 h 734"/>
                  <a:gd name="T52" fmla="*/ 163 w 217"/>
                  <a:gd name="T53" fmla="*/ 331 h 734"/>
                  <a:gd name="T54" fmla="*/ 163 w 217"/>
                  <a:gd name="T55" fmla="*/ 369 h 734"/>
                  <a:gd name="T56" fmla="*/ 163 w 217"/>
                  <a:gd name="T57" fmla="*/ 403 h 734"/>
                  <a:gd name="T58" fmla="*/ 163 w 217"/>
                  <a:gd name="T59" fmla="*/ 440 h 734"/>
                  <a:gd name="T60" fmla="*/ 168 w 217"/>
                  <a:gd name="T61" fmla="*/ 478 h 734"/>
                  <a:gd name="T62" fmla="*/ 174 w 217"/>
                  <a:gd name="T63" fmla="*/ 512 h 734"/>
                  <a:gd name="T64" fmla="*/ 179 w 217"/>
                  <a:gd name="T65" fmla="*/ 549 h 734"/>
                  <a:gd name="T66" fmla="*/ 190 w 217"/>
                  <a:gd name="T67" fmla="*/ 583 h 734"/>
                  <a:gd name="T68" fmla="*/ 195 w 217"/>
                  <a:gd name="T69" fmla="*/ 621 h 734"/>
                  <a:gd name="T70" fmla="*/ 206 w 217"/>
                  <a:gd name="T71" fmla="*/ 654 h 734"/>
                  <a:gd name="T72" fmla="*/ 217 w 217"/>
                  <a:gd name="T73" fmla="*/ 692 h 7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217" h="734">
                    <a:moveTo>
                      <a:pt x="65" y="734"/>
                    </a:moveTo>
                    <a:lnTo>
                      <a:pt x="59" y="715"/>
                    </a:lnTo>
                    <a:lnTo>
                      <a:pt x="49" y="696"/>
                    </a:lnTo>
                    <a:lnTo>
                      <a:pt x="43" y="673"/>
                    </a:lnTo>
                    <a:lnTo>
                      <a:pt x="38" y="654"/>
                    </a:lnTo>
                    <a:lnTo>
                      <a:pt x="32" y="635"/>
                    </a:lnTo>
                    <a:lnTo>
                      <a:pt x="27" y="616"/>
                    </a:lnTo>
                    <a:lnTo>
                      <a:pt x="21" y="592"/>
                    </a:lnTo>
                    <a:lnTo>
                      <a:pt x="21" y="573"/>
                    </a:lnTo>
                    <a:lnTo>
                      <a:pt x="16" y="554"/>
                    </a:lnTo>
                    <a:lnTo>
                      <a:pt x="10" y="535"/>
                    </a:lnTo>
                    <a:lnTo>
                      <a:pt x="10" y="512"/>
                    </a:lnTo>
                    <a:lnTo>
                      <a:pt x="5" y="493"/>
                    </a:lnTo>
                    <a:lnTo>
                      <a:pt x="5" y="474"/>
                    </a:lnTo>
                    <a:lnTo>
                      <a:pt x="0" y="450"/>
                    </a:lnTo>
                    <a:lnTo>
                      <a:pt x="0" y="431"/>
                    </a:lnTo>
                    <a:lnTo>
                      <a:pt x="0" y="407"/>
                    </a:lnTo>
                    <a:lnTo>
                      <a:pt x="0" y="388"/>
                    </a:lnTo>
                    <a:lnTo>
                      <a:pt x="0" y="369"/>
                    </a:lnTo>
                    <a:lnTo>
                      <a:pt x="0" y="346"/>
                    </a:lnTo>
                    <a:lnTo>
                      <a:pt x="0" y="327"/>
                    </a:lnTo>
                    <a:lnTo>
                      <a:pt x="0" y="308"/>
                    </a:lnTo>
                    <a:lnTo>
                      <a:pt x="0" y="284"/>
                    </a:lnTo>
                    <a:lnTo>
                      <a:pt x="5" y="265"/>
                    </a:lnTo>
                    <a:lnTo>
                      <a:pt x="5" y="246"/>
                    </a:lnTo>
                    <a:lnTo>
                      <a:pt x="10" y="222"/>
                    </a:lnTo>
                    <a:lnTo>
                      <a:pt x="10" y="203"/>
                    </a:lnTo>
                    <a:lnTo>
                      <a:pt x="16" y="185"/>
                    </a:lnTo>
                    <a:lnTo>
                      <a:pt x="21" y="161"/>
                    </a:lnTo>
                    <a:lnTo>
                      <a:pt x="21" y="142"/>
                    </a:lnTo>
                    <a:lnTo>
                      <a:pt x="27" y="123"/>
                    </a:lnTo>
                    <a:lnTo>
                      <a:pt x="32" y="104"/>
                    </a:lnTo>
                    <a:lnTo>
                      <a:pt x="38" y="80"/>
                    </a:lnTo>
                    <a:lnTo>
                      <a:pt x="43" y="61"/>
                    </a:lnTo>
                    <a:lnTo>
                      <a:pt x="49" y="42"/>
                    </a:lnTo>
                    <a:lnTo>
                      <a:pt x="59" y="23"/>
                    </a:lnTo>
                    <a:lnTo>
                      <a:pt x="65" y="0"/>
                    </a:lnTo>
                    <a:lnTo>
                      <a:pt x="217" y="47"/>
                    </a:lnTo>
                    <a:lnTo>
                      <a:pt x="212" y="61"/>
                    </a:lnTo>
                    <a:lnTo>
                      <a:pt x="206" y="80"/>
                    </a:lnTo>
                    <a:lnTo>
                      <a:pt x="201" y="99"/>
                    </a:lnTo>
                    <a:lnTo>
                      <a:pt x="195" y="118"/>
                    </a:lnTo>
                    <a:lnTo>
                      <a:pt x="190" y="132"/>
                    </a:lnTo>
                    <a:lnTo>
                      <a:pt x="190" y="151"/>
                    </a:lnTo>
                    <a:lnTo>
                      <a:pt x="185" y="170"/>
                    </a:lnTo>
                    <a:lnTo>
                      <a:pt x="179" y="189"/>
                    </a:lnTo>
                    <a:lnTo>
                      <a:pt x="174" y="203"/>
                    </a:lnTo>
                    <a:lnTo>
                      <a:pt x="174" y="222"/>
                    </a:lnTo>
                    <a:lnTo>
                      <a:pt x="168" y="241"/>
                    </a:lnTo>
                    <a:lnTo>
                      <a:pt x="168" y="260"/>
                    </a:lnTo>
                    <a:lnTo>
                      <a:pt x="168" y="279"/>
                    </a:lnTo>
                    <a:lnTo>
                      <a:pt x="163" y="294"/>
                    </a:lnTo>
                    <a:lnTo>
                      <a:pt x="163" y="312"/>
                    </a:lnTo>
                    <a:lnTo>
                      <a:pt x="163" y="331"/>
                    </a:lnTo>
                    <a:lnTo>
                      <a:pt x="163" y="350"/>
                    </a:lnTo>
                    <a:lnTo>
                      <a:pt x="163" y="369"/>
                    </a:lnTo>
                    <a:lnTo>
                      <a:pt x="163" y="388"/>
                    </a:lnTo>
                    <a:lnTo>
                      <a:pt x="163" y="403"/>
                    </a:lnTo>
                    <a:lnTo>
                      <a:pt x="163" y="422"/>
                    </a:lnTo>
                    <a:lnTo>
                      <a:pt x="163" y="440"/>
                    </a:lnTo>
                    <a:lnTo>
                      <a:pt x="168" y="459"/>
                    </a:lnTo>
                    <a:lnTo>
                      <a:pt x="168" y="478"/>
                    </a:lnTo>
                    <a:lnTo>
                      <a:pt x="168" y="497"/>
                    </a:lnTo>
                    <a:lnTo>
                      <a:pt x="174" y="512"/>
                    </a:lnTo>
                    <a:lnTo>
                      <a:pt x="174" y="531"/>
                    </a:lnTo>
                    <a:lnTo>
                      <a:pt x="179" y="549"/>
                    </a:lnTo>
                    <a:lnTo>
                      <a:pt x="185" y="568"/>
                    </a:lnTo>
                    <a:lnTo>
                      <a:pt x="190" y="583"/>
                    </a:lnTo>
                    <a:lnTo>
                      <a:pt x="190" y="602"/>
                    </a:lnTo>
                    <a:lnTo>
                      <a:pt x="195" y="621"/>
                    </a:lnTo>
                    <a:lnTo>
                      <a:pt x="201" y="640"/>
                    </a:lnTo>
                    <a:lnTo>
                      <a:pt x="206" y="654"/>
                    </a:lnTo>
                    <a:lnTo>
                      <a:pt x="212" y="673"/>
                    </a:lnTo>
                    <a:lnTo>
                      <a:pt x="217" y="692"/>
                    </a:lnTo>
                    <a:lnTo>
                      <a:pt x="65" y="734"/>
                    </a:lnTo>
                    <a:close/>
                  </a:path>
                </a:pathLst>
              </a:cu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52" name="Freeform 35"/>
              <p:cNvSpPr>
                <a:spLocks/>
              </p:cNvSpPr>
              <p:nvPr/>
            </p:nvSpPr>
            <p:spPr bwMode="auto">
              <a:xfrm>
                <a:off x="1627" y="1132"/>
                <a:ext cx="588" cy="640"/>
              </a:xfrm>
              <a:custGeom>
                <a:avLst/>
                <a:gdLst>
                  <a:gd name="T0" fmla="*/ 5 w 588"/>
                  <a:gd name="T1" fmla="*/ 574 h 640"/>
                  <a:gd name="T2" fmla="*/ 22 w 588"/>
                  <a:gd name="T3" fmla="*/ 536 h 640"/>
                  <a:gd name="T4" fmla="*/ 43 w 588"/>
                  <a:gd name="T5" fmla="*/ 498 h 640"/>
                  <a:gd name="T6" fmla="*/ 60 w 588"/>
                  <a:gd name="T7" fmla="*/ 460 h 640"/>
                  <a:gd name="T8" fmla="*/ 81 w 588"/>
                  <a:gd name="T9" fmla="*/ 422 h 640"/>
                  <a:gd name="T10" fmla="*/ 103 w 588"/>
                  <a:gd name="T11" fmla="*/ 389 h 640"/>
                  <a:gd name="T12" fmla="*/ 125 w 588"/>
                  <a:gd name="T13" fmla="*/ 351 h 640"/>
                  <a:gd name="T14" fmla="*/ 152 w 588"/>
                  <a:gd name="T15" fmla="*/ 318 h 640"/>
                  <a:gd name="T16" fmla="*/ 179 w 588"/>
                  <a:gd name="T17" fmla="*/ 280 h 640"/>
                  <a:gd name="T18" fmla="*/ 207 w 588"/>
                  <a:gd name="T19" fmla="*/ 247 h 640"/>
                  <a:gd name="T20" fmla="*/ 234 w 588"/>
                  <a:gd name="T21" fmla="*/ 213 h 640"/>
                  <a:gd name="T22" fmla="*/ 266 w 588"/>
                  <a:gd name="T23" fmla="*/ 185 h 640"/>
                  <a:gd name="T24" fmla="*/ 299 w 588"/>
                  <a:gd name="T25" fmla="*/ 152 h 640"/>
                  <a:gd name="T26" fmla="*/ 332 w 588"/>
                  <a:gd name="T27" fmla="*/ 123 h 640"/>
                  <a:gd name="T28" fmla="*/ 364 w 588"/>
                  <a:gd name="T29" fmla="*/ 95 h 640"/>
                  <a:gd name="T30" fmla="*/ 403 w 588"/>
                  <a:gd name="T31" fmla="*/ 67 h 640"/>
                  <a:gd name="T32" fmla="*/ 435 w 588"/>
                  <a:gd name="T33" fmla="*/ 38 h 640"/>
                  <a:gd name="T34" fmla="*/ 473 w 588"/>
                  <a:gd name="T35" fmla="*/ 14 h 640"/>
                  <a:gd name="T36" fmla="*/ 588 w 588"/>
                  <a:gd name="T37" fmla="*/ 119 h 640"/>
                  <a:gd name="T38" fmla="*/ 555 w 588"/>
                  <a:gd name="T39" fmla="*/ 138 h 640"/>
                  <a:gd name="T40" fmla="*/ 522 w 588"/>
                  <a:gd name="T41" fmla="*/ 161 h 640"/>
                  <a:gd name="T42" fmla="*/ 490 w 588"/>
                  <a:gd name="T43" fmla="*/ 185 h 640"/>
                  <a:gd name="T44" fmla="*/ 462 w 588"/>
                  <a:gd name="T45" fmla="*/ 209 h 640"/>
                  <a:gd name="T46" fmla="*/ 430 w 588"/>
                  <a:gd name="T47" fmla="*/ 237 h 640"/>
                  <a:gd name="T48" fmla="*/ 403 w 588"/>
                  <a:gd name="T49" fmla="*/ 266 h 640"/>
                  <a:gd name="T50" fmla="*/ 375 w 588"/>
                  <a:gd name="T51" fmla="*/ 289 h 640"/>
                  <a:gd name="T52" fmla="*/ 348 w 588"/>
                  <a:gd name="T53" fmla="*/ 318 h 640"/>
                  <a:gd name="T54" fmla="*/ 326 w 588"/>
                  <a:gd name="T55" fmla="*/ 346 h 640"/>
                  <a:gd name="T56" fmla="*/ 299 w 588"/>
                  <a:gd name="T57" fmla="*/ 379 h 640"/>
                  <a:gd name="T58" fmla="*/ 277 w 588"/>
                  <a:gd name="T59" fmla="*/ 408 h 640"/>
                  <a:gd name="T60" fmla="*/ 256 w 588"/>
                  <a:gd name="T61" fmla="*/ 441 h 640"/>
                  <a:gd name="T62" fmla="*/ 234 w 588"/>
                  <a:gd name="T63" fmla="*/ 469 h 640"/>
                  <a:gd name="T64" fmla="*/ 218 w 588"/>
                  <a:gd name="T65" fmla="*/ 503 h 640"/>
                  <a:gd name="T66" fmla="*/ 201 w 588"/>
                  <a:gd name="T67" fmla="*/ 536 h 640"/>
                  <a:gd name="T68" fmla="*/ 185 w 588"/>
                  <a:gd name="T69" fmla="*/ 569 h 640"/>
                  <a:gd name="T70" fmla="*/ 169 w 588"/>
                  <a:gd name="T71" fmla="*/ 607 h 640"/>
                  <a:gd name="T72" fmla="*/ 152 w 588"/>
                  <a:gd name="T73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588" h="640">
                    <a:moveTo>
                      <a:pt x="0" y="593"/>
                    </a:moveTo>
                    <a:lnTo>
                      <a:pt x="5" y="574"/>
                    </a:lnTo>
                    <a:lnTo>
                      <a:pt x="16" y="555"/>
                    </a:lnTo>
                    <a:lnTo>
                      <a:pt x="22" y="536"/>
                    </a:lnTo>
                    <a:lnTo>
                      <a:pt x="32" y="517"/>
                    </a:lnTo>
                    <a:lnTo>
                      <a:pt x="43" y="498"/>
                    </a:lnTo>
                    <a:lnTo>
                      <a:pt x="49" y="479"/>
                    </a:lnTo>
                    <a:lnTo>
                      <a:pt x="60" y="460"/>
                    </a:lnTo>
                    <a:lnTo>
                      <a:pt x="71" y="441"/>
                    </a:lnTo>
                    <a:lnTo>
                      <a:pt x="81" y="422"/>
                    </a:lnTo>
                    <a:lnTo>
                      <a:pt x="92" y="403"/>
                    </a:lnTo>
                    <a:lnTo>
                      <a:pt x="103" y="389"/>
                    </a:lnTo>
                    <a:lnTo>
                      <a:pt x="114" y="370"/>
                    </a:lnTo>
                    <a:lnTo>
                      <a:pt x="125" y="351"/>
                    </a:lnTo>
                    <a:lnTo>
                      <a:pt x="141" y="332"/>
                    </a:lnTo>
                    <a:lnTo>
                      <a:pt x="152" y="318"/>
                    </a:lnTo>
                    <a:lnTo>
                      <a:pt x="163" y="299"/>
                    </a:lnTo>
                    <a:lnTo>
                      <a:pt x="179" y="280"/>
                    </a:lnTo>
                    <a:lnTo>
                      <a:pt x="190" y="266"/>
                    </a:lnTo>
                    <a:lnTo>
                      <a:pt x="207" y="247"/>
                    </a:lnTo>
                    <a:lnTo>
                      <a:pt x="223" y="232"/>
                    </a:lnTo>
                    <a:lnTo>
                      <a:pt x="234" y="213"/>
                    </a:lnTo>
                    <a:lnTo>
                      <a:pt x="250" y="199"/>
                    </a:lnTo>
                    <a:lnTo>
                      <a:pt x="266" y="185"/>
                    </a:lnTo>
                    <a:lnTo>
                      <a:pt x="283" y="166"/>
                    </a:lnTo>
                    <a:lnTo>
                      <a:pt x="299" y="152"/>
                    </a:lnTo>
                    <a:lnTo>
                      <a:pt x="315" y="138"/>
                    </a:lnTo>
                    <a:lnTo>
                      <a:pt x="332" y="123"/>
                    </a:lnTo>
                    <a:lnTo>
                      <a:pt x="348" y="109"/>
                    </a:lnTo>
                    <a:lnTo>
                      <a:pt x="364" y="95"/>
                    </a:lnTo>
                    <a:lnTo>
                      <a:pt x="381" y="81"/>
                    </a:lnTo>
                    <a:lnTo>
                      <a:pt x="403" y="67"/>
                    </a:lnTo>
                    <a:lnTo>
                      <a:pt x="419" y="52"/>
                    </a:lnTo>
                    <a:lnTo>
                      <a:pt x="435" y="38"/>
                    </a:lnTo>
                    <a:lnTo>
                      <a:pt x="457" y="29"/>
                    </a:lnTo>
                    <a:lnTo>
                      <a:pt x="473" y="14"/>
                    </a:lnTo>
                    <a:lnTo>
                      <a:pt x="495" y="0"/>
                    </a:lnTo>
                    <a:lnTo>
                      <a:pt x="588" y="119"/>
                    </a:lnTo>
                    <a:lnTo>
                      <a:pt x="571" y="128"/>
                    </a:lnTo>
                    <a:lnTo>
                      <a:pt x="555" y="138"/>
                    </a:lnTo>
                    <a:lnTo>
                      <a:pt x="539" y="152"/>
                    </a:lnTo>
                    <a:lnTo>
                      <a:pt x="522" y="161"/>
                    </a:lnTo>
                    <a:lnTo>
                      <a:pt x="506" y="176"/>
                    </a:lnTo>
                    <a:lnTo>
                      <a:pt x="490" y="185"/>
                    </a:lnTo>
                    <a:lnTo>
                      <a:pt x="479" y="199"/>
                    </a:lnTo>
                    <a:lnTo>
                      <a:pt x="462" y="209"/>
                    </a:lnTo>
                    <a:lnTo>
                      <a:pt x="446" y="223"/>
                    </a:lnTo>
                    <a:lnTo>
                      <a:pt x="430" y="237"/>
                    </a:lnTo>
                    <a:lnTo>
                      <a:pt x="419" y="251"/>
                    </a:lnTo>
                    <a:lnTo>
                      <a:pt x="403" y="266"/>
                    </a:lnTo>
                    <a:lnTo>
                      <a:pt x="392" y="275"/>
                    </a:lnTo>
                    <a:lnTo>
                      <a:pt x="375" y="289"/>
                    </a:lnTo>
                    <a:lnTo>
                      <a:pt x="364" y="304"/>
                    </a:lnTo>
                    <a:lnTo>
                      <a:pt x="348" y="318"/>
                    </a:lnTo>
                    <a:lnTo>
                      <a:pt x="337" y="332"/>
                    </a:lnTo>
                    <a:lnTo>
                      <a:pt x="326" y="346"/>
                    </a:lnTo>
                    <a:lnTo>
                      <a:pt x="310" y="365"/>
                    </a:lnTo>
                    <a:lnTo>
                      <a:pt x="299" y="379"/>
                    </a:lnTo>
                    <a:lnTo>
                      <a:pt x="288" y="394"/>
                    </a:lnTo>
                    <a:lnTo>
                      <a:pt x="277" y="408"/>
                    </a:lnTo>
                    <a:lnTo>
                      <a:pt x="266" y="422"/>
                    </a:lnTo>
                    <a:lnTo>
                      <a:pt x="256" y="441"/>
                    </a:lnTo>
                    <a:lnTo>
                      <a:pt x="245" y="455"/>
                    </a:lnTo>
                    <a:lnTo>
                      <a:pt x="234" y="469"/>
                    </a:lnTo>
                    <a:lnTo>
                      <a:pt x="228" y="488"/>
                    </a:lnTo>
                    <a:lnTo>
                      <a:pt x="218" y="503"/>
                    </a:lnTo>
                    <a:lnTo>
                      <a:pt x="207" y="522"/>
                    </a:lnTo>
                    <a:lnTo>
                      <a:pt x="201" y="536"/>
                    </a:lnTo>
                    <a:lnTo>
                      <a:pt x="190" y="555"/>
                    </a:lnTo>
                    <a:lnTo>
                      <a:pt x="185" y="569"/>
                    </a:lnTo>
                    <a:lnTo>
                      <a:pt x="174" y="588"/>
                    </a:lnTo>
                    <a:lnTo>
                      <a:pt x="169" y="607"/>
                    </a:lnTo>
                    <a:lnTo>
                      <a:pt x="163" y="621"/>
                    </a:lnTo>
                    <a:lnTo>
                      <a:pt x="152" y="640"/>
                    </a:lnTo>
                    <a:lnTo>
                      <a:pt x="0" y="593"/>
                    </a:lnTo>
                    <a:close/>
                  </a:path>
                </a:pathLst>
              </a:cu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53" name="Freeform 36"/>
              <p:cNvSpPr>
                <a:spLocks/>
              </p:cNvSpPr>
              <p:nvPr/>
            </p:nvSpPr>
            <p:spPr bwMode="auto">
              <a:xfrm>
                <a:off x="2122" y="909"/>
                <a:ext cx="795" cy="342"/>
              </a:xfrm>
              <a:custGeom>
                <a:avLst/>
                <a:gdLst>
                  <a:gd name="T0" fmla="*/ 16 w 795"/>
                  <a:gd name="T1" fmla="*/ 214 h 342"/>
                  <a:gd name="T2" fmla="*/ 54 w 795"/>
                  <a:gd name="T3" fmla="*/ 190 h 342"/>
                  <a:gd name="T4" fmla="*/ 98 w 795"/>
                  <a:gd name="T5" fmla="*/ 166 h 342"/>
                  <a:gd name="T6" fmla="*/ 136 w 795"/>
                  <a:gd name="T7" fmla="*/ 147 h 342"/>
                  <a:gd name="T8" fmla="*/ 180 w 795"/>
                  <a:gd name="T9" fmla="*/ 128 h 342"/>
                  <a:gd name="T10" fmla="*/ 223 w 795"/>
                  <a:gd name="T11" fmla="*/ 109 h 342"/>
                  <a:gd name="T12" fmla="*/ 267 w 795"/>
                  <a:gd name="T13" fmla="*/ 95 h 342"/>
                  <a:gd name="T14" fmla="*/ 310 w 795"/>
                  <a:gd name="T15" fmla="*/ 76 h 342"/>
                  <a:gd name="T16" fmla="*/ 354 w 795"/>
                  <a:gd name="T17" fmla="*/ 62 h 342"/>
                  <a:gd name="T18" fmla="*/ 397 w 795"/>
                  <a:gd name="T19" fmla="*/ 53 h 342"/>
                  <a:gd name="T20" fmla="*/ 446 w 795"/>
                  <a:gd name="T21" fmla="*/ 38 h 342"/>
                  <a:gd name="T22" fmla="*/ 490 w 795"/>
                  <a:gd name="T23" fmla="*/ 29 h 342"/>
                  <a:gd name="T24" fmla="*/ 539 w 795"/>
                  <a:gd name="T25" fmla="*/ 19 h 342"/>
                  <a:gd name="T26" fmla="*/ 582 w 795"/>
                  <a:gd name="T27" fmla="*/ 15 h 342"/>
                  <a:gd name="T28" fmla="*/ 631 w 795"/>
                  <a:gd name="T29" fmla="*/ 10 h 342"/>
                  <a:gd name="T30" fmla="*/ 680 w 795"/>
                  <a:gd name="T31" fmla="*/ 5 h 342"/>
                  <a:gd name="T32" fmla="*/ 724 w 795"/>
                  <a:gd name="T33" fmla="*/ 0 h 342"/>
                  <a:gd name="T34" fmla="*/ 773 w 795"/>
                  <a:gd name="T35" fmla="*/ 0 h 342"/>
                  <a:gd name="T36" fmla="*/ 795 w 795"/>
                  <a:gd name="T37" fmla="*/ 143 h 342"/>
                  <a:gd name="T38" fmla="*/ 757 w 795"/>
                  <a:gd name="T39" fmla="*/ 143 h 342"/>
                  <a:gd name="T40" fmla="*/ 713 w 795"/>
                  <a:gd name="T41" fmla="*/ 143 h 342"/>
                  <a:gd name="T42" fmla="*/ 669 w 795"/>
                  <a:gd name="T43" fmla="*/ 147 h 342"/>
                  <a:gd name="T44" fmla="*/ 631 w 795"/>
                  <a:gd name="T45" fmla="*/ 152 h 342"/>
                  <a:gd name="T46" fmla="*/ 588 w 795"/>
                  <a:gd name="T47" fmla="*/ 157 h 342"/>
                  <a:gd name="T48" fmla="*/ 550 w 795"/>
                  <a:gd name="T49" fmla="*/ 166 h 342"/>
                  <a:gd name="T50" fmla="*/ 506 w 795"/>
                  <a:gd name="T51" fmla="*/ 171 h 342"/>
                  <a:gd name="T52" fmla="*/ 468 w 795"/>
                  <a:gd name="T53" fmla="*/ 180 h 342"/>
                  <a:gd name="T54" fmla="*/ 425 w 795"/>
                  <a:gd name="T55" fmla="*/ 195 h 342"/>
                  <a:gd name="T56" fmla="*/ 386 w 795"/>
                  <a:gd name="T57" fmla="*/ 204 h 342"/>
                  <a:gd name="T58" fmla="*/ 348 w 795"/>
                  <a:gd name="T59" fmla="*/ 218 h 342"/>
                  <a:gd name="T60" fmla="*/ 310 w 795"/>
                  <a:gd name="T61" fmla="*/ 233 h 342"/>
                  <a:gd name="T62" fmla="*/ 272 w 795"/>
                  <a:gd name="T63" fmla="*/ 247 h 342"/>
                  <a:gd name="T64" fmla="*/ 234 w 795"/>
                  <a:gd name="T65" fmla="*/ 261 h 342"/>
                  <a:gd name="T66" fmla="*/ 196 w 795"/>
                  <a:gd name="T67" fmla="*/ 280 h 342"/>
                  <a:gd name="T68" fmla="*/ 163 w 795"/>
                  <a:gd name="T69" fmla="*/ 299 h 342"/>
                  <a:gd name="T70" fmla="*/ 131 w 795"/>
                  <a:gd name="T71" fmla="*/ 318 h 342"/>
                  <a:gd name="T72" fmla="*/ 93 w 795"/>
                  <a:gd name="T73" fmla="*/ 342 h 3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795" h="342">
                    <a:moveTo>
                      <a:pt x="0" y="223"/>
                    </a:moveTo>
                    <a:lnTo>
                      <a:pt x="16" y="214"/>
                    </a:lnTo>
                    <a:lnTo>
                      <a:pt x="38" y="199"/>
                    </a:lnTo>
                    <a:lnTo>
                      <a:pt x="54" y="190"/>
                    </a:lnTo>
                    <a:lnTo>
                      <a:pt x="76" y="180"/>
                    </a:lnTo>
                    <a:lnTo>
                      <a:pt x="98" y="166"/>
                    </a:lnTo>
                    <a:lnTo>
                      <a:pt x="114" y="157"/>
                    </a:lnTo>
                    <a:lnTo>
                      <a:pt x="136" y="147"/>
                    </a:lnTo>
                    <a:lnTo>
                      <a:pt x="158" y="138"/>
                    </a:lnTo>
                    <a:lnTo>
                      <a:pt x="180" y="128"/>
                    </a:lnTo>
                    <a:lnTo>
                      <a:pt x="201" y="119"/>
                    </a:lnTo>
                    <a:lnTo>
                      <a:pt x="223" y="109"/>
                    </a:lnTo>
                    <a:lnTo>
                      <a:pt x="245" y="100"/>
                    </a:lnTo>
                    <a:lnTo>
                      <a:pt x="267" y="95"/>
                    </a:lnTo>
                    <a:lnTo>
                      <a:pt x="289" y="86"/>
                    </a:lnTo>
                    <a:lnTo>
                      <a:pt x="310" y="76"/>
                    </a:lnTo>
                    <a:lnTo>
                      <a:pt x="332" y="71"/>
                    </a:lnTo>
                    <a:lnTo>
                      <a:pt x="354" y="62"/>
                    </a:lnTo>
                    <a:lnTo>
                      <a:pt x="376" y="57"/>
                    </a:lnTo>
                    <a:lnTo>
                      <a:pt x="397" y="53"/>
                    </a:lnTo>
                    <a:lnTo>
                      <a:pt x="419" y="43"/>
                    </a:lnTo>
                    <a:lnTo>
                      <a:pt x="446" y="38"/>
                    </a:lnTo>
                    <a:lnTo>
                      <a:pt x="468" y="34"/>
                    </a:lnTo>
                    <a:lnTo>
                      <a:pt x="490" y="29"/>
                    </a:lnTo>
                    <a:lnTo>
                      <a:pt x="512" y="24"/>
                    </a:lnTo>
                    <a:lnTo>
                      <a:pt x="539" y="19"/>
                    </a:lnTo>
                    <a:lnTo>
                      <a:pt x="561" y="19"/>
                    </a:lnTo>
                    <a:lnTo>
                      <a:pt x="582" y="15"/>
                    </a:lnTo>
                    <a:lnTo>
                      <a:pt x="610" y="10"/>
                    </a:lnTo>
                    <a:lnTo>
                      <a:pt x="631" y="10"/>
                    </a:lnTo>
                    <a:lnTo>
                      <a:pt x="653" y="5"/>
                    </a:lnTo>
                    <a:lnTo>
                      <a:pt x="680" y="5"/>
                    </a:lnTo>
                    <a:lnTo>
                      <a:pt x="702" y="0"/>
                    </a:lnTo>
                    <a:lnTo>
                      <a:pt x="724" y="0"/>
                    </a:lnTo>
                    <a:lnTo>
                      <a:pt x="751" y="0"/>
                    </a:lnTo>
                    <a:lnTo>
                      <a:pt x="773" y="0"/>
                    </a:lnTo>
                    <a:lnTo>
                      <a:pt x="795" y="0"/>
                    </a:lnTo>
                    <a:lnTo>
                      <a:pt x="795" y="143"/>
                    </a:lnTo>
                    <a:lnTo>
                      <a:pt x="773" y="143"/>
                    </a:lnTo>
                    <a:lnTo>
                      <a:pt x="757" y="143"/>
                    </a:lnTo>
                    <a:lnTo>
                      <a:pt x="735" y="143"/>
                    </a:lnTo>
                    <a:lnTo>
                      <a:pt x="713" y="143"/>
                    </a:lnTo>
                    <a:lnTo>
                      <a:pt x="691" y="147"/>
                    </a:lnTo>
                    <a:lnTo>
                      <a:pt x="669" y="147"/>
                    </a:lnTo>
                    <a:lnTo>
                      <a:pt x="653" y="147"/>
                    </a:lnTo>
                    <a:lnTo>
                      <a:pt x="631" y="152"/>
                    </a:lnTo>
                    <a:lnTo>
                      <a:pt x="610" y="152"/>
                    </a:lnTo>
                    <a:lnTo>
                      <a:pt x="588" y="157"/>
                    </a:lnTo>
                    <a:lnTo>
                      <a:pt x="566" y="162"/>
                    </a:lnTo>
                    <a:lnTo>
                      <a:pt x="550" y="166"/>
                    </a:lnTo>
                    <a:lnTo>
                      <a:pt x="528" y="166"/>
                    </a:lnTo>
                    <a:lnTo>
                      <a:pt x="506" y="171"/>
                    </a:lnTo>
                    <a:lnTo>
                      <a:pt x="484" y="176"/>
                    </a:lnTo>
                    <a:lnTo>
                      <a:pt x="468" y="180"/>
                    </a:lnTo>
                    <a:lnTo>
                      <a:pt x="446" y="185"/>
                    </a:lnTo>
                    <a:lnTo>
                      <a:pt x="425" y="195"/>
                    </a:lnTo>
                    <a:lnTo>
                      <a:pt x="408" y="199"/>
                    </a:lnTo>
                    <a:lnTo>
                      <a:pt x="386" y="204"/>
                    </a:lnTo>
                    <a:lnTo>
                      <a:pt x="370" y="209"/>
                    </a:lnTo>
                    <a:lnTo>
                      <a:pt x="348" y="218"/>
                    </a:lnTo>
                    <a:lnTo>
                      <a:pt x="327" y="223"/>
                    </a:lnTo>
                    <a:lnTo>
                      <a:pt x="310" y="233"/>
                    </a:lnTo>
                    <a:lnTo>
                      <a:pt x="289" y="237"/>
                    </a:lnTo>
                    <a:lnTo>
                      <a:pt x="272" y="247"/>
                    </a:lnTo>
                    <a:lnTo>
                      <a:pt x="256" y="256"/>
                    </a:lnTo>
                    <a:lnTo>
                      <a:pt x="234" y="261"/>
                    </a:lnTo>
                    <a:lnTo>
                      <a:pt x="218" y="271"/>
                    </a:lnTo>
                    <a:lnTo>
                      <a:pt x="196" y="280"/>
                    </a:lnTo>
                    <a:lnTo>
                      <a:pt x="180" y="290"/>
                    </a:lnTo>
                    <a:lnTo>
                      <a:pt x="163" y="299"/>
                    </a:lnTo>
                    <a:lnTo>
                      <a:pt x="147" y="308"/>
                    </a:lnTo>
                    <a:lnTo>
                      <a:pt x="131" y="318"/>
                    </a:lnTo>
                    <a:lnTo>
                      <a:pt x="109" y="332"/>
                    </a:lnTo>
                    <a:lnTo>
                      <a:pt x="93" y="342"/>
                    </a:lnTo>
                    <a:lnTo>
                      <a:pt x="0" y="223"/>
                    </a:lnTo>
                    <a:close/>
                  </a:path>
                </a:pathLst>
              </a:cu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54" name="Rectangle 37"/>
              <p:cNvSpPr>
                <a:spLocks noChangeArrowheads="1"/>
              </p:cNvSpPr>
              <p:nvPr/>
            </p:nvSpPr>
            <p:spPr bwMode="auto">
              <a:xfrm>
                <a:off x="2563" y="1914"/>
                <a:ext cx="713" cy="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55" name="Rectangle 38"/>
              <p:cNvSpPr>
                <a:spLocks noChangeArrowheads="1"/>
              </p:cNvSpPr>
              <p:nvPr/>
            </p:nvSpPr>
            <p:spPr bwMode="auto">
              <a:xfrm>
                <a:off x="2303" y="1938"/>
                <a:ext cx="1288" cy="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i-FI" altLang="en-US" sz="2400" dirty="0">
                    <a:solidFill>
                      <a:srgbClr val="000000"/>
                    </a:solidFill>
                    <a:latin typeface="Arial" pitchFamily="34" charset="0"/>
                  </a:rPr>
                  <a:t>Omaisuus</a:t>
                </a:r>
                <a:endParaRPr lang="fi-FI" altLang="en-US" sz="4400" dirty="0">
                  <a:latin typeface="Univers 65 Bold" charset="0"/>
                </a:endParaRPr>
              </a:p>
            </p:txBody>
          </p:sp>
          <p:sp>
            <p:nvSpPr>
              <p:cNvPr id="56" name="Rectangle 39"/>
              <p:cNvSpPr>
                <a:spLocks noChangeArrowheads="1"/>
              </p:cNvSpPr>
              <p:nvPr/>
            </p:nvSpPr>
            <p:spPr bwMode="auto">
              <a:xfrm>
                <a:off x="2949" y="2085"/>
                <a:ext cx="0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endParaRPr lang="fi-FI" altLang="en-US" dirty="0">
                  <a:latin typeface="Univers 65 Bold" charset="0"/>
                </a:endParaRPr>
              </a:p>
            </p:txBody>
          </p:sp>
          <p:sp>
            <p:nvSpPr>
              <p:cNvPr id="57" name="Rectangle 40"/>
              <p:cNvSpPr>
                <a:spLocks noChangeArrowheads="1"/>
              </p:cNvSpPr>
              <p:nvPr/>
            </p:nvSpPr>
            <p:spPr bwMode="auto">
              <a:xfrm>
                <a:off x="3091" y="1374"/>
                <a:ext cx="152" cy="1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58" name="Rectangle 41"/>
              <p:cNvSpPr>
                <a:spLocks noChangeArrowheads="1"/>
              </p:cNvSpPr>
              <p:nvPr/>
            </p:nvSpPr>
            <p:spPr bwMode="auto">
              <a:xfrm>
                <a:off x="3141" y="1398"/>
                <a:ext cx="103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i-FI" altLang="en-US" sz="1200" dirty="0">
                    <a:solidFill>
                      <a:srgbClr val="000000"/>
                    </a:solidFill>
                    <a:latin typeface="Arial" pitchFamily="34" charset="0"/>
                  </a:rPr>
                  <a:t>H</a:t>
                </a:r>
                <a:endParaRPr lang="fi-FI" altLang="en-US" dirty="0">
                  <a:latin typeface="Univers 65 Bold" charset="0"/>
                </a:endParaRPr>
              </a:p>
            </p:txBody>
          </p:sp>
          <p:sp>
            <p:nvSpPr>
              <p:cNvPr id="59" name="Rectangle 42"/>
              <p:cNvSpPr>
                <a:spLocks noChangeArrowheads="1"/>
              </p:cNvSpPr>
              <p:nvPr/>
            </p:nvSpPr>
            <p:spPr bwMode="auto">
              <a:xfrm>
                <a:off x="3809" y="1947"/>
                <a:ext cx="158" cy="1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60" name="Rectangle 43"/>
              <p:cNvSpPr>
                <a:spLocks noChangeArrowheads="1"/>
              </p:cNvSpPr>
              <p:nvPr/>
            </p:nvSpPr>
            <p:spPr bwMode="auto">
              <a:xfrm>
                <a:off x="3820" y="1971"/>
                <a:ext cx="95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i-FI" altLang="en-US" sz="1200" dirty="0">
                    <a:solidFill>
                      <a:srgbClr val="000000"/>
                    </a:solidFill>
                    <a:latin typeface="Arial" pitchFamily="34" charset="0"/>
                  </a:rPr>
                  <a:t>S</a:t>
                </a:r>
                <a:endParaRPr lang="fi-FI" altLang="en-US" dirty="0">
                  <a:latin typeface="Univers 65 Bold" charset="0"/>
                </a:endParaRPr>
              </a:p>
            </p:txBody>
          </p:sp>
          <p:sp>
            <p:nvSpPr>
              <p:cNvPr id="61" name="Rectangle 44"/>
              <p:cNvSpPr>
                <a:spLocks noChangeArrowheads="1"/>
              </p:cNvSpPr>
              <p:nvPr/>
            </p:nvSpPr>
            <p:spPr bwMode="auto">
              <a:xfrm>
                <a:off x="3744" y="2568"/>
                <a:ext cx="163" cy="1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62" name="Rectangle 45"/>
              <p:cNvSpPr>
                <a:spLocks noChangeArrowheads="1"/>
              </p:cNvSpPr>
              <p:nvPr/>
            </p:nvSpPr>
            <p:spPr bwMode="auto">
              <a:xfrm>
                <a:off x="3800" y="2592"/>
                <a:ext cx="103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i-FI" altLang="en-US" sz="1200" dirty="0">
                    <a:solidFill>
                      <a:srgbClr val="000000"/>
                    </a:solidFill>
                    <a:latin typeface="Arial" pitchFamily="34" charset="0"/>
                  </a:rPr>
                  <a:t>R</a:t>
                </a:r>
                <a:endParaRPr lang="fi-FI" altLang="en-US" dirty="0">
                  <a:latin typeface="Univers 65 Bold" charset="0"/>
                </a:endParaRPr>
              </a:p>
            </p:txBody>
          </p:sp>
          <p:sp>
            <p:nvSpPr>
              <p:cNvPr id="63" name="Rectangle 46"/>
              <p:cNvSpPr>
                <a:spLocks noChangeArrowheads="1"/>
              </p:cNvSpPr>
              <p:nvPr/>
            </p:nvSpPr>
            <p:spPr bwMode="auto">
              <a:xfrm>
                <a:off x="3744" y="1398"/>
                <a:ext cx="256" cy="1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64" name="Rectangle 47"/>
              <p:cNvSpPr>
                <a:spLocks noChangeArrowheads="1"/>
              </p:cNvSpPr>
              <p:nvPr/>
            </p:nvSpPr>
            <p:spPr bwMode="auto">
              <a:xfrm>
                <a:off x="3810" y="1421"/>
                <a:ext cx="174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i-FI" altLang="en-US" sz="1200" dirty="0">
                    <a:solidFill>
                      <a:srgbClr val="000000"/>
                    </a:solidFill>
                    <a:latin typeface="Arial" pitchFamily="34" charset="0"/>
                  </a:rPr>
                  <a:t>JR</a:t>
                </a:r>
                <a:endParaRPr lang="fi-FI" altLang="en-US" dirty="0">
                  <a:latin typeface="Univers 65 Bold" charset="0"/>
                </a:endParaRPr>
              </a:p>
            </p:txBody>
          </p:sp>
          <p:sp>
            <p:nvSpPr>
              <p:cNvPr id="65" name="Rectangle 48"/>
              <p:cNvSpPr>
                <a:spLocks noChangeArrowheads="1"/>
              </p:cNvSpPr>
              <p:nvPr/>
            </p:nvSpPr>
            <p:spPr bwMode="auto">
              <a:xfrm>
                <a:off x="3477" y="1625"/>
                <a:ext cx="153" cy="1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66" name="Rectangle 49"/>
              <p:cNvSpPr>
                <a:spLocks noChangeArrowheads="1"/>
              </p:cNvSpPr>
              <p:nvPr/>
            </p:nvSpPr>
            <p:spPr bwMode="auto">
              <a:xfrm>
                <a:off x="3528" y="1649"/>
                <a:ext cx="103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i-FI" altLang="en-US" sz="1200" dirty="0">
                    <a:solidFill>
                      <a:srgbClr val="000000"/>
                    </a:solidFill>
                    <a:latin typeface="Arial" pitchFamily="34" charset="0"/>
                  </a:rPr>
                  <a:t>H</a:t>
                </a:r>
                <a:endParaRPr lang="fi-FI" altLang="en-US" dirty="0">
                  <a:latin typeface="Univers 65 Bold" charset="0"/>
                </a:endParaRPr>
              </a:p>
            </p:txBody>
          </p:sp>
          <p:sp>
            <p:nvSpPr>
              <p:cNvPr id="67" name="Rectangle 50"/>
              <p:cNvSpPr>
                <a:spLocks noChangeArrowheads="1"/>
              </p:cNvSpPr>
              <p:nvPr/>
            </p:nvSpPr>
            <p:spPr bwMode="auto">
              <a:xfrm>
                <a:off x="3602" y="1966"/>
                <a:ext cx="153" cy="1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68" name="Rectangle 51"/>
              <p:cNvSpPr>
                <a:spLocks noChangeArrowheads="1"/>
              </p:cNvSpPr>
              <p:nvPr/>
            </p:nvSpPr>
            <p:spPr bwMode="auto">
              <a:xfrm>
                <a:off x="3653" y="1990"/>
                <a:ext cx="103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i-FI" altLang="en-US" sz="1200" dirty="0">
                    <a:solidFill>
                      <a:srgbClr val="000000"/>
                    </a:solidFill>
                    <a:latin typeface="Arial" pitchFamily="34" charset="0"/>
                  </a:rPr>
                  <a:t>H</a:t>
                </a:r>
                <a:endParaRPr lang="fi-FI" altLang="en-US" dirty="0">
                  <a:latin typeface="Univers 65 Bold" charset="0"/>
                </a:endParaRPr>
              </a:p>
            </p:txBody>
          </p:sp>
          <p:sp>
            <p:nvSpPr>
              <p:cNvPr id="69" name="Rectangle 52"/>
              <p:cNvSpPr>
                <a:spLocks noChangeArrowheads="1"/>
              </p:cNvSpPr>
              <p:nvPr/>
            </p:nvSpPr>
            <p:spPr bwMode="auto">
              <a:xfrm>
                <a:off x="3477" y="2393"/>
                <a:ext cx="153" cy="1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70" name="Rectangle 53"/>
              <p:cNvSpPr>
                <a:spLocks noChangeArrowheads="1"/>
              </p:cNvSpPr>
              <p:nvPr/>
            </p:nvSpPr>
            <p:spPr bwMode="auto">
              <a:xfrm>
                <a:off x="3528" y="2417"/>
                <a:ext cx="103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i-FI" altLang="en-US" sz="1200" dirty="0">
                    <a:solidFill>
                      <a:srgbClr val="000000"/>
                    </a:solidFill>
                    <a:latin typeface="Arial" pitchFamily="34" charset="0"/>
                  </a:rPr>
                  <a:t>H</a:t>
                </a:r>
                <a:endParaRPr lang="fi-FI" altLang="en-US" dirty="0">
                  <a:latin typeface="Univers 65 Bold" charset="0"/>
                </a:endParaRPr>
              </a:p>
            </p:txBody>
          </p:sp>
          <p:sp>
            <p:nvSpPr>
              <p:cNvPr id="71" name="Rectangle 54"/>
              <p:cNvSpPr>
                <a:spLocks noChangeArrowheads="1"/>
              </p:cNvSpPr>
              <p:nvPr/>
            </p:nvSpPr>
            <p:spPr bwMode="auto">
              <a:xfrm>
                <a:off x="3107" y="2644"/>
                <a:ext cx="152" cy="1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72" name="Rectangle 55"/>
              <p:cNvSpPr>
                <a:spLocks noChangeArrowheads="1"/>
              </p:cNvSpPr>
              <p:nvPr/>
            </p:nvSpPr>
            <p:spPr bwMode="auto">
              <a:xfrm>
                <a:off x="3158" y="2668"/>
                <a:ext cx="103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i-FI" altLang="en-US" sz="1200" dirty="0">
                    <a:solidFill>
                      <a:srgbClr val="000000"/>
                    </a:solidFill>
                    <a:latin typeface="Arial" pitchFamily="34" charset="0"/>
                  </a:rPr>
                  <a:t>H</a:t>
                </a:r>
                <a:endParaRPr lang="fi-FI" altLang="en-US" dirty="0">
                  <a:latin typeface="Univers 65 Bold" charset="0"/>
                </a:endParaRPr>
              </a:p>
            </p:txBody>
          </p:sp>
          <p:sp>
            <p:nvSpPr>
              <p:cNvPr id="73" name="Rectangle 56"/>
              <p:cNvSpPr>
                <a:spLocks noChangeArrowheads="1"/>
              </p:cNvSpPr>
              <p:nvPr/>
            </p:nvSpPr>
            <p:spPr bwMode="auto">
              <a:xfrm>
                <a:off x="2617" y="2663"/>
                <a:ext cx="153" cy="1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74" name="Rectangle 57"/>
              <p:cNvSpPr>
                <a:spLocks noChangeArrowheads="1"/>
              </p:cNvSpPr>
              <p:nvPr/>
            </p:nvSpPr>
            <p:spPr bwMode="auto">
              <a:xfrm>
                <a:off x="2668" y="2687"/>
                <a:ext cx="103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i-FI" altLang="en-US" sz="1200" dirty="0">
                    <a:solidFill>
                      <a:srgbClr val="000000"/>
                    </a:solidFill>
                    <a:latin typeface="Arial" pitchFamily="34" charset="0"/>
                  </a:rPr>
                  <a:t>H</a:t>
                </a:r>
                <a:endParaRPr lang="fi-FI" altLang="en-US" dirty="0">
                  <a:latin typeface="Univers 65 Bold" charset="0"/>
                </a:endParaRPr>
              </a:p>
            </p:txBody>
          </p:sp>
          <p:sp>
            <p:nvSpPr>
              <p:cNvPr id="75" name="Rectangle 58"/>
              <p:cNvSpPr>
                <a:spLocks noChangeArrowheads="1"/>
              </p:cNvSpPr>
              <p:nvPr/>
            </p:nvSpPr>
            <p:spPr bwMode="auto">
              <a:xfrm>
                <a:off x="2236" y="2402"/>
                <a:ext cx="153" cy="1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76" name="Rectangle 59"/>
              <p:cNvSpPr>
                <a:spLocks noChangeArrowheads="1"/>
              </p:cNvSpPr>
              <p:nvPr/>
            </p:nvSpPr>
            <p:spPr bwMode="auto">
              <a:xfrm>
                <a:off x="2287" y="2426"/>
                <a:ext cx="103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i-FI" altLang="en-US" sz="1200" dirty="0">
                    <a:solidFill>
                      <a:srgbClr val="000000"/>
                    </a:solidFill>
                    <a:latin typeface="Arial" pitchFamily="34" charset="0"/>
                  </a:rPr>
                  <a:t>H</a:t>
                </a:r>
                <a:endParaRPr lang="fi-FI" altLang="en-US" dirty="0">
                  <a:latin typeface="Univers 65 Bold" charset="0"/>
                </a:endParaRPr>
              </a:p>
            </p:txBody>
          </p:sp>
          <p:sp>
            <p:nvSpPr>
              <p:cNvPr id="77" name="Rectangle 60"/>
              <p:cNvSpPr>
                <a:spLocks noChangeArrowheads="1"/>
              </p:cNvSpPr>
              <p:nvPr/>
            </p:nvSpPr>
            <p:spPr bwMode="auto">
              <a:xfrm>
                <a:off x="2095" y="1990"/>
                <a:ext cx="152" cy="1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78" name="Rectangle 61"/>
              <p:cNvSpPr>
                <a:spLocks noChangeArrowheads="1"/>
              </p:cNvSpPr>
              <p:nvPr/>
            </p:nvSpPr>
            <p:spPr bwMode="auto">
              <a:xfrm>
                <a:off x="2146" y="2014"/>
                <a:ext cx="103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i-FI" altLang="en-US" sz="1200" dirty="0">
                    <a:solidFill>
                      <a:srgbClr val="000000"/>
                    </a:solidFill>
                    <a:latin typeface="Arial" pitchFamily="34" charset="0"/>
                  </a:rPr>
                  <a:t>H</a:t>
                </a:r>
                <a:endParaRPr lang="fi-FI" altLang="en-US" dirty="0">
                  <a:latin typeface="Univers 65 Bold" charset="0"/>
                </a:endParaRPr>
              </a:p>
            </p:txBody>
          </p:sp>
          <p:sp>
            <p:nvSpPr>
              <p:cNvPr id="79" name="Rectangle 62"/>
              <p:cNvSpPr>
                <a:spLocks noChangeArrowheads="1"/>
              </p:cNvSpPr>
              <p:nvPr/>
            </p:nvSpPr>
            <p:spPr bwMode="auto">
              <a:xfrm>
                <a:off x="2274" y="1601"/>
                <a:ext cx="153" cy="1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80" name="Rectangle 63"/>
              <p:cNvSpPr>
                <a:spLocks noChangeArrowheads="1"/>
              </p:cNvSpPr>
              <p:nvPr/>
            </p:nvSpPr>
            <p:spPr bwMode="auto">
              <a:xfrm>
                <a:off x="2325" y="1625"/>
                <a:ext cx="103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i-FI" altLang="en-US" sz="1200" dirty="0">
                    <a:solidFill>
                      <a:srgbClr val="000000"/>
                    </a:solidFill>
                    <a:latin typeface="Arial" pitchFamily="34" charset="0"/>
                  </a:rPr>
                  <a:t>H</a:t>
                </a:r>
                <a:endParaRPr lang="fi-FI" altLang="en-US" dirty="0">
                  <a:latin typeface="Univers 65 Bold" charset="0"/>
                </a:endParaRPr>
              </a:p>
            </p:txBody>
          </p:sp>
          <p:sp>
            <p:nvSpPr>
              <p:cNvPr id="81" name="Rectangle 64"/>
              <p:cNvSpPr>
                <a:spLocks noChangeArrowheads="1"/>
              </p:cNvSpPr>
              <p:nvPr/>
            </p:nvSpPr>
            <p:spPr bwMode="auto">
              <a:xfrm>
                <a:off x="2639" y="1374"/>
                <a:ext cx="152" cy="1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82" name="Rectangle 65"/>
              <p:cNvSpPr>
                <a:spLocks noChangeArrowheads="1"/>
              </p:cNvSpPr>
              <p:nvPr/>
            </p:nvSpPr>
            <p:spPr bwMode="auto">
              <a:xfrm>
                <a:off x="2690" y="1398"/>
                <a:ext cx="103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i-FI" altLang="en-US" sz="1200" dirty="0">
                    <a:solidFill>
                      <a:srgbClr val="000000"/>
                    </a:solidFill>
                    <a:latin typeface="Arial" pitchFamily="34" charset="0"/>
                  </a:rPr>
                  <a:t>H</a:t>
                </a:r>
                <a:endParaRPr lang="fi-FI" altLang="en-US" dirty="0">
                  <a:latin typeface="Univers 65 Bold" charset="0"/>
                </a:endParaRPr>
              </a:p>
            </p:txBody>
          </p:sp>
          <p:sp>
            <p:nvSpPr>
              <p:cNvPr id="83" name="Rectangle 66"/>
              <p:cNvSpPr>
                <a:spLocks noChangeArrowheads="1"/>
              </p:cNvSpPr>
              <p:nvPr/>
            </p:nvSpPr>
            <p:spPr bwMode="auto">
              <a:xfrm>
                <a:off x="3602" y="1540"/>
                <a:ext cx="158" cy="1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84" name="Rectangle 67"/>
              <p:cNvSpPr>
                <a:spLocks noChangeArrowheads="1"/>
              </p:cNvSpPr>
              <p:nvPr/>
            </p:nvSpPr>
            <p:spPr bwMode="auto">
              <a:xfrm>
                <a:off x="3661" y="1563"/>
                <a:ext cx="95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i-FI" altLang="en-US" sz="1200" dirty="0">
                    <a:solidFill>
                      <a:srgbClr val="000000"/>
                    </a:solidFill>
                    <a:latin typeface="Arial" pitchFamily="34" charset="0"/>
                  </a:rPr>
                  <a:t>S</a:t>
                </a:r>
                <a:endParaRPr lang="fi-FI" altLang="en-US" dirty="0">
                  <a:latin typeface="Univers 65 Bold" charset="0"/>
                </a:endParaRPr>
              </a:p>
            </p:txBody>
          </p:sp>
          <p:sp>
            <p:nvSpPr>
              <p:cNvPr id="85" name="Rectangle 68"/>
              <p:cNvSpPr>
                <a:spLocks noChangeArrowheads="1"/>
              </p:cNvSpPr>
              <p:nvPr/>
            </p:nvSpPr>
            <p:spPr bwMode="auto">
              <a:xfrm>
                <a:off x="3983" y="1924"/>
                <a:ext cx="256" cy="1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86" name="Rectangle 69"/>
              <p:cNvSpPr>
                <a:spLocks noChangeArrowheads="1"/>
              </p:cNvSpPr>
              <p:nvPr/>
            </p:nvSpPr>
            <p:spPr bwMode="auto">
              <a:xfrm>
                <a:off x="4051" y="1947"/>
                <a:ext cx="174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i-FI" altLang="en-US" sz="1200" dirty="0">
                    <a:solidFill>
                      <a:srgbClr val="000000"/>
                    </a:solidFill>
                    <a:latin typeface="Arial" pitchFamily="34" charset="0"/>
                  </a:rPr>
                  <a:t>JR</a:t>
                </a:r>
                <a:endParaRPr lang="fi-FI" altLang="en-US" dirty="0">
                  <a:latin typeface="Univers 65 Bold" charset="0"/>
                </a:endParaRPr>
              </a:p>
            </p:txBody>
          </p:sp>
          <p:sp>
            <p:nvSpPr>
              <p:cNvPr id="87" name="Rectangle 70"/>
              <p:cNvSpPr>
                <a:spLocks noChangeArrowheads="1"/>
              </p:cNvSpPr>
              <p:nvPr/>
            </p:nvSpPr>
            <p:spPr bwMode="auto">
              <a:xfrm>
                <a:off x="1921" y="2568"/>
                <a:ext cx="163" cy="1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88" name="Rectangle 71"/>
              <p:cNvSpPr>
                <a:spLocks noChangeArrowheads="1"/>
              </p:cNvSpPr>
              <p:nvPr/>
            </p:nvSpPr>
            <p:spPr bwMode="auto">
              <a:xfrm>
                <a:off x="1977" y="2592"/>
                <a:ext cx="103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i-FI" altLang="en-US" sz="1200" dirty="0">
                    <a:solidFill>
                      <a:srgbClr val="000000"/>
                    </a:solidFill>
                    <a:latin typeface="Arial" pitchFamily="34" charset="0"/>
                  </a:rPr>
                  <a:t>R</a:t>
                </a:r>
                <a:endParaRPr lang="fi-FI" altLang="en-US" dirty="0">
                  <a:latin typeface="Univers 65 Bold" charset="0"/>
                </a:endParaRPr>
              </a:p>
            </p:txBody>
          </p:sp>
          <p:sp>
            <p:nvSpPr>
              <p:cNvPr id="89" name="Rectangle 72"/>
              <p:cNvSpPr>
                <a:spLocks noChangeArrowheads="1"/>
              </p:cNvSpPr>
              <p:nvPr/>
            </p:nvSpPr>
            <p:spPr bwMode="auto">
              <a:xfrm>
                <a:off x="3211" y="1118"/>
                <a:ext cx="163" cy="1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90" name="Rectangle 73"/>
              <p:cNvSpPr>
                <a:spLocks noChangeArrowheads="1"/>
              </p:cNvSpPr>
              <p:nvPr/>
            </p:nvSpPr>
            <p:spPr bwMode="auto">
              <a:xfrm>
                <a:off x="3267" y="1142"/>
                <a:ext cx="103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i-FI" altLang="en-US" sz="1200" dirty="0">
                    <a:solidFill>
                      <a:srgbClr val="000000"/>
                    </a:solidFill>
                    <a:latin typeface="Arial" pitchFamily="34" charset="0"/>
                  </a:rPr>
                  <a:t>R</a:t>
                </a:r>
                <a:endParaRPr lang="fi-FI" altLang="en-US" dirty="0">
                  <a:latin typeface="Univers 65 Bold" charset="0"/>
                </a:endParaRPr>
              </a:p>
            </p:txBody>
          </p:sp>
          <p:sp>
            <p:nvSpPr>
              <p:cNvPr id="91" name="Rectangle 74"/>
              <p:cNvSpPr>
                <a:spLocks noChangeArrowheads="1"/>
              </p:cNvSpPr>
              <p:nvPr/>
            </p:nvSpPr>
            <p:spPr bwMode="auto">
              <a:xfrm>
                <a:off x="3162" y="2796"/>
                <a:ext cx="157" cy="1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92" name="Rectangle 75"/>
              <p:cNvSpPr>
                <a:spLocks noChangeArrowheads="1"/>
              </p:cNvSpPr>
              <p:nvPr/>
            </p:nvSpPr>
            <p:spPr bwMode="auto">
              <a:xfrm>
                <a:off x="3204" y="2790"/>
                <a:ext cx="95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i-FI" altLang="en-US" sz="1200" dirty="0">
                    <a:solidFill>
                      <a:srgbClr val="000000"/>
                    </a:solidFill>
                    <a:latin typeface="Arial" pitchFamily="34" charset="0"/>
                  </a:rPr>
                  <a:t>S</a:t>
                </a:r>
                <a:endParaRPr lang="fi-FI" altLang="en-US" dirty="0">
                  <a:latin typeface="Univers 65 Bold" charset="0"/>
                </a:endParaRPr>
              </a:p>
            </p:txBody>
          </p:sp>
          <p:sp>
            <p:nvSpPr>
              <p:cNvPr id="93" name="Rectangle 76"/>
              <p:cNvSpPr>
                <a:spLocks noChangeArrowheads="1"/>
              </p:cNvSpPr>
              <p:nvPr/>
            </p:nvSpPr>
            <p:spPr bwMode="auto">
              <a:xfrm>
                <a:off x="2557" y="2796"/>
                <a:ext cx="158" cy="1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94" name="Rectangle 77"/>
              <p:cNvSpPr>
                <a:spLocks noChangeArrowheads="1"/>
              </p:cNvSpPr>
              <p:nvPr/>
            </p:nvSpPr>
            <p:spPr bwMode="auto">
              <a:xfrm>
                <a:off x="2616" y="2820"/>
                <a:ext cx="95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i-FI" altLang="en-US" sz="1200" dirty="0">
                    <a:solidFill>
                      <a:srgbClr val="000000"/>
                    </a:solidFill>
                    <a:latin typeface="Arial" pitchFamily="34" charset="0"/>
                  </a:rPr>
                  <a:t>S</a:t>
                </a:r>
                <a:endParaRPr lang="fi-FI" altLang="en-US" dirty="0">
                  <a:latin typeface="Univers 65 Bold" charset="0"/>
                </a:endParaRPr>
              </a:p>
            </p:txBody>
          </p:sp>
          <p:sp>
            <p:nvSpPr>
              <p:cNvPr id="95" name="Rectangle 78"/>
              <p:cNvSpPr>
                <a:spLocks noChangeArrowheads="1"/>
              </p:cNvSpPr>
              <p:nvPr/>
            </p:nvSpPr>
            <p:spPr bwMode="auto">
              <a:xfrm>
                <a:off x="1937" y="1966"/>
                <a:ext cx="158" cy="1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96" name="Rectangle 79"/>
              <p:cNvSpPr>
                <a:spLocks noChangeArrowheads="1"/>
              </p:cNvSpPr>
              <p:nvPr/>
            </p:nvSpPr>
            <p:spPr bwMode="auto">
              <a:xfrm>
                <a:off x="1932" y="1990"/>
                <a:ext cx="95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i-FI" altLang="en-US" sz="1200" dirty="0">
                    <a:solidFill>
                      <a:srgbClr val="000000"/>
                    </a:solidFill>
                    <a:latin typeface="Arial" pitchFamily="34" charset="0"/>
                  </a:rPr>
                  <a:t>S</a:t>
                </a:r>
                <a:endParaRPr lang="fi-FI" altLang="en-US" dirty="0">
                  <a:latin typeface="Univers 65 Bold" charset="0"/>
                </a:endParaRPr>
              </a:p>
            </p:txBody>
          </p:sp>
          <p:sp>
            <p:nvSpPr>
              <p:cNvPr id="97" name="Rectangle 80"/>
              <p:cNvSpPr>
                <a:spLocks noChangeArrowheads="1"/>
              </p:cNvSpPr>
              <p:nvPr/>
            </p:nvSpPr>
            <p:spPr bwMode="auto">
              <a:xfrm>
                <a:off x="2117" y="1507"/>
                <a:ext cx="157" cy="1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98" name="Rectangle 81"/>
              <p:cNvSpPr>
                <a:spLocks noChangeArrowheads="1"/>
              </p:cNvSpPr>
              <p:nvPr/>
            </p:nvSpPr>
            <p:spPr bwMode="auto">
              <a:xfrm>
                <a:off x="2113" y="1554"/>
                <a:ext cx="95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i-FI" altLang="en-US" sz="1200" dirty="0">
                    <a:solidFill>
                      <a:srgbClr val="000000"/>
                    </a:solidFill>
                    <a:latin typeface="Arial" pitchFamily="34" charset="0"/>
                  </a:rPr>
                  <a:t>S</a:t>
                </a:r>
                <a:endParaRPr lang="fi-FI" altLang="en-US" dirty="0">
                  <a:latin typeface="Univers 65 Bold" charset="0"/>
                </a:endParaRPr>
              </a:p>
            </p:txBody>
          </p:sp>
          <p:sp>
            <p:nvSpPr>
              <p:cNvPr id="99" name="Rectangle 82"/>
              <p:cNvSpPr>
                <a:spLocks noChangeArrowheads="1"/>
              </p:cNvSpPr>
              <p:nvPr/>
            </p:nvSpPr>
            <p:spPr bwMode="auto">
              <a:xfrm>
                <a:off x="2579" y="1246"/>
                <a:ext cx="158" cy="1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100" name="Rectangle 83"/>
              <p:cNvSpPr>
                <a:spLocks noChangeArrowheads="1"/>
              </p:cNvSpPr>
              <p:nvPr/>
            </p:nvSpPr>
            <p:spPr bwMode="auto">
              <a:xfrm>
                <a:off x="2638" y="1252"/>
                <a:ext cx="95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i-FI" altLang="en-US" sz="1200" dirty="0">
                    <a:solidFill>
                      <a:srgbClr val="000000"/>
                    </a:solidFill>
                    <a:latin typeface="Arial" pitchFamily="34" charset="0"/>
                  </a:rPr>
                  <a:t>S</a:t>
                </a:r>
                <a:endParaRPr lang="fi-FI" altLang="en-US" dirty="0">
                  <a:latin typeface="Univers 65 Bold" charset="0"/>
                </a:endParaRPr>
              </a:p>
            </p:txBody>
          </p:sp>
          <p:sp>
            <p:nvSpPr>
              <p:cNvPr id="101" name="Rectangle 84"/>
              <p:cNvSpPr>
                <a:spLocks noChangeArrowheads="1"/>
              </p:cNvSpPr>
              <p:nvPr/>
            </p:nvSpPr>
            <p:spPr bwMode="auto">
              <a:xfrm>
                <a:off x="3211" y="2995"/>
                <a:ext cx="255" cy="1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102" name="Rectangle 85"/>
              <p:cNvSpPr>
                <a:spLocks noChangeArrowheads="1"/>
              </p:cNvSpPr>
              <p:nvPr/>
            </p:nvSpPr>
            <p:spPr bwMode="auto">
              <a:xfrm>
                <a:off x="3278" y="3019"/>
                <a:ext cx="174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i-FI" altLang="en-US" sz="1200" dirty="0">
                    <a:solidFill>
                      <a:srgbClr val="000000"/>
                    </a:solidFill>
                    <a:latin typeface="Arial" pitchFamily="34" charset="0"/>
                  </a:rPr>
                  <a:t>JR</a:t>
                </a:r>
                <a:endParaRPr lang="fi-FI" altLang="en-US" dirty="0">
                  <a:latin typeface="Univers 65 Bold" charset="0"/>
                </a:endParaRPr>
              </a:p>
            </p:txBody>
          </p:sp>
          <p:sp>
            <p:nvSpPr>
              <p:cNvPr id="103" name="Rectangle 86"/>
              <p:cNvSpPr>
                <a:spLocks noChangeArrowheads="1"/>
              </p:cNvSpPr>
              <p:nvPr/>
            </p:nvSpPr>
            <p:spPr bwMode="auto">
              <a:xfrm>
                <a:off x="2470" y="2995"/>
                <a:ext cx="256" cy="1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104" name="Rectangle 87"/>
              <p:cNvSpPr>
                <a:spLocks noChangeArrowheads="1"/>
              </p:cNvSpPr>
              <p:nvPr/>
            </p:nvSpPr>
            <p:spPr bwMode="auto">
              <a:xfrm>
                <a:off x="2538" y="3019"/>
                <a:ext cx="174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i-FI" altLang="en-US" sz="1200" dirty="0">
                    <a:solidFill>
                      <a:srgbClr val="000000"/>
                    </a:solidFill>
                    <a:latin typeface="Arial" pitchFamily="34" charset="0"/>
                  </a:rPr>
                  <a:t>JR</a:t>
                </a:r>
                <a:endParaRPr lang="fi-FI" altLang="en-US" dirty="0">
                  <a:latin typeface="Univers 65 Bold" charset="0"/>
                </a:endParaRPr>
              </a:p>
            </p:txBody>
          </p:sp>
          <p:sp>
            <p:nvSpPr>
              <p:cNvPr id="105" name="Rectangle 88"/>
              <p:cNvSpPr>
                <a:spLocks noChangeArrowheads="1"/>
              </p:cNvSpPr>
              <p:nvPr/>
            </p:nvSpPr>
            <p:spPr bwMode="auto">
              <a:xfrm>
                <a:off x="1611" y="1914"/>
                <a:ext cx="255" cy="1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106" name="Rectangle 89"/>
              <p:cNvSpPr>
                <a:spLocks noChangeArrowheads="1"/>
              </p:cNvSpPr>
              <p:nvPr/>
            </p:nvSpPr>
            <p:spPr bwMode="auto">
              <a:xfrm>
                <a:off x="1678" y="1938"/>
                <a:ext cx="174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i-FI" altLang="en-US" sz="1200" dirty="0">
                    <a:solidFill>
                      <a:srgbClr val="000000"/>
                    </a:solidFill>
                    <a:latin typeface="Arial" pitchFamily="34" charset="0"/>
                  </a:rPr>
                  <a:t>JR</a:t>
                </a:r>
                <a:endParaRPr lang="fi-FI" altLang="en-US" dirty="0">
                  <a:latin typeface="Univers 65 Bold" charset="0"/>
                </a:endParaRPr>
              </a:p>
            </p:txBody>
          </p:sp>
          <p:sp>
            <p:nvSpPr>
              <p:cNvPr id="107" name="Rectangle 90"/>
              <p:cNvSpPr>
                <a:spLocks noChangeArrowheads="1"/>
              </p:cNvSpPr>
              <p:nvPr/>
            </p:nvSpPr>
            <p:spPr bwMode="auto">
              <a:xfrm>
                <a:off x="1861" y="1360"/>
                <a:ext cx="256" cy="1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108" name="Rectangle 91"/>
              <p:cNvSpPr>
                <a:spLocks noChangeArrowheads="1"/>
              </p:cNvSpPr>
              <p:nvPr/>
            </p:nvSpPr>
            <p:spPr bwMode="auto">
              <a:xfrm>
                <a:off x="1928" y="1383"/>
                <a:ext cx="174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i-FI" altLang="en-US" sz="1200" dirty="0">
                    <a:solidFill>
                      <a:srgbClr val="000000"/>
                    </a:solidFill>
                    <a:latin typeface="Arial" pitchFamily="34" charset="0"/>
                  </a:rPr>
                  <a:t>JR</a:t>
                </a:r>
                <a:endParaRPr lang="fi-FI" altLang="en-US" dirty="0">
                  <a:latin typeface="Univers 65 Bold" charset="0"/>
                </a:endParaRPr>
              </a:p>
            </p:txBody>
          </p:sp>
          <p:sp>
            <p:nvSpPr>
              <p:cNvPr id="109" name="Rectangle 92"/>
              <p:cNvSpPr>
                <a:spLocks noChangeArrowheads="1"/>
              </p:cNvSpPr>
              <p:nvPr/>
            </p:nvSpPr>
            <p:spPr bwMode="auto">
              <a:xfrm>
                <a:off x="2405" y="1033"/>
                <a:ext cx="256" cy="1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2000" dirty="0"/>
              </a:p>
            </p:txBody>
          </p:sp>
          <p:sp>
            <p:nvSpPr>
              <p:cNvPr id="110" name="Rectangle 93"/>
              <p:cNvSpPr>
                <a:spLocks noChangeArrowheads="1"/>
              </p:cNvSpPr>
              <p:nvPr/>
            </p:nvSpPr>
            <p:spPr bwMode="auto">
              <a:xfrm>
                <a:off x="2473" y="1056"/>
                <a:ext cx="174" cy="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i-FI" altLang="en-US" sz="1200" dirty="0">
                    <a:solidFill>
                      <a:srgbClr val="000000"/>
                    </a:solidFill>
                    <a:latin typeface="Arial" pitchFamily="34" charset="0"/>
                  </a:rPr>
                  <a:t>JR</a:t>
                </a:r>
                <a:endParaRPr lang="fi-FI" altLang="en-US" dirty="0">
                  <a:latin typeface="Univers 65 Bold" charset="0"/>
                </a:endParaRPr>
              </a:p>
            </p:txBody>
          </p:sp>
        </p:grpSp>
        <p:sp>
          <p:nvSpPr>
            <p:cNvPr id="11" name="Rectangle 94"/>
            <p:cNvSpPr>
              <a:spLocks noChangeArrowheads="1"/>
            </p:cNvSpPr>
            <p:nvPr/>
          </p:nvSpPr>
          <p:spPr bwMode="auto">
            <a:xfrm>
              <a:off x="1958" y="3513"/>
              <a:ext cx="488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2000" dirty="0"/>
            </a:p>
          </p:txBody>
        </p:sp>
        <p:sp>
          <p:nvSpPr>
            <p:cNvPr id="12" name="Rectangle 95"/>
            <p:cNvSpPr>
              <a:spLocks noChangeArrowheads="1"/>
            </p:cNvSpPr>
            <p:nvPr/>
          </p:nvSpPr>
          <p:spPr bwMode="auto">
            <a:xfrm>
              <a:off x="1927" y="3546"/>
              <a:ext cx="59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i-FI" altLang="en-US" sz="2000" dirty="0">
                  <a:solidFill>
                    <a:srgbClr val="000000"/>
                  </a:solidFill>
                  <a:latin typeface="Univers 65 Bold" charset="0"/>
                </a:rPr>
                <a:t>Uhka</a:t>
              </a:r>
              <a:endParaRPr lang="fi-FI" altLang="en-US" dirty="0">
                <a:latin typeface="Univers 65 Bold" charset="0"/>
              </a:endParaRPr>
            </a:p>
          </p:txBody>
        </p:sp>
        <p:sp>
          <p:nvSpPr>
            <p:cNvPr id="13" name="Rectangle 96"/>
            <p:cNvSpPr>
              <a:spLocks noChangeArrowheads="1"/>
            </p:cNvSpPr>
            <p:nvPr/>
          </p:nvSpPr>
          <p:spPr bwMode="auto">
            <a:xfrm>
              <a:off x="3199" y="773"/>
              <a:ext cx="488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2000" dirty="0"/>
            </a:p>
          </p:txBody>
        </p:sp>
        <p:sp>
          <p:nvSpPr>
            <p:cNvPr id="14" name="Rectangle 97"/>
            <p:cNvSpPr>
              <a:spLocks noChangeArrowheads="1"/>
            </p:cNvSpPr>
            <p:nvPr/>
          </p:nvSpPr>
          <p:spPr bwMode="auto">
            <a:xfrm>
              <a:off x="3168" y="807"/>
              <a:ext cx="59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i-FI" altLang="en-US" sz="2000" dirty="0">
                  <a:solidFill>
                    <a:srgbClr val="000000"/>
                  </a:solidFill>
                  <a:latin typeface="Univers 65 Bold" charset="0"/>
                </a:rPr>
                <a:t>Uhka</a:t>
              </a:r>
              <a:endParaRPr lang="fi-FI" altLang="en-US" dirty="0">
                <a:latin typeface="Univers 65 Bold" charset="0"/>
              </a:endParaRPr>
            </a:p>
          </p:txBody>
        </p:sp>
        <p:sp>
          <p:nvSpPr>
            <p:cNvPr id="15" name="Rectangle 98"/>
            <p:cNvSpPr>
              <a:spLocks noChangeArrowheads="1"/>
            </p:cNvSpPr>
            <p:nvPr/>
          </p:nvSpPr>
          <p:spPr bwMode="auto">
            <a:xfrm>
              <a:off x="3244" y="3436"/>
              <a:ext cx="487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2000" dirty="0"/>
            </a:p>
          </p:txBody>
        </p:sp>
        <p:sp>
          <p:nvSpPr>
            <p:cNvPr id="16" name="Rectangle 99"/>
            <p:cNvSpPr>
              <a:spLocks noChangeArrowheads="1"/>
            </p:cNvSpPr>
            <p:nvPr/>
          </p:nvSpPr>
          <p:spPr bwMode="auto">
            <a:xfrm>
              <a:off x="3212" y="3469"/>
              <a:ext cx="59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i-FI" altLang="en-US" sz="2000" dirty="0">
                  <a:solidFill>
                    <a:srgbClr val="000000"/>
                  </a:solidFill>
                  <a:latin typeface="Univers 65 Bold" charset="0"/>
                </a:rPr>
                <a:t>Uhka</a:t>
              </a:r>
              <a:endParaRPr lang="fi-FI" altLang="en-US" dirty="0">
                <a:latin typeface="Univers 65 Bold" charset="0"/>
              </a:endParaRPr>
            </a:p>
          </p:txBody>
        </p:sp>
        <p:sp>
          <p:nvSpPr>
            <p:cNvPr id="17" name="Rectangle 100"/>
            <p:cNvSpPr>
              <a:spLocks noChangeArrowheads="1"/>
            </p:cNvSpPr>
            <p:nvPr/>
          </p:nvSpPr>
          <p:spPr bwMode="auto">
            <a:xfrm>
              <a:off x="4263" y="2162"/>
              <a:ext cx="488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2000" dirty="0"/>
            </a:p>
          </p:txBody>
        </p:sp>
        <p:sp>
          <p:nvSpPr>
            <p:cNvPr id="18" name="Rectangle 101"/>
            <p:cNvSpPr>
              <a:spLocks noChangeArrowheads="1"/>
            </p:cNvSpPr>
            <p:nvPr/>
          </p:nvSpPr>
          <p:spPr bwMode="auto">
            <a:xfrm>
              <a:off x="4232" y="2196"/>
              <a:ext cx="59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i-FI" altLang="en-US" sz="2000" dirty="0">
                  <a:solidFill>
                    <a:srgbClr val="000000"/>
                  </a:solidFill>
                  <a:latin typeface="Univers 65 Bold" charset="0"/>
                </a:rPr>
                <a:t>Uhka</a:t>
              </a:r>
              <a:endParaRPr lang="fi-FI" altLang="en-US" dirty="0">
                <a:latin typeface="Univers 65 Bold" charset="0"/>
              </a:endParaRPr>
            </a:p>
          </p:txBody>
        </p:sp>
        <p:sp>
          <p:nvSpPr>
            <p:cNvPr id="19" name="Rectangle 102"/>
            <p:cNvSpPr>
              <a:spLocks noChangeArrowheads="1"/>
            </p:cNvSpPr>
            <p:nvPr/>
          </p:nvSpPr>
          <p:spPr bwMode="auto">
            <a:xfrm>
              <a:off x="894" y="2201"/>
              <a:ext cx="488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2000" dirty="0"/>
            </a:p>
          </p:txBody>
        </p:sp>
        <p:sp>
          <p:nvSpPr>
            <p:cNvPr id="20" name="Rectangle 103"/>
            <p:cNvSpPr>
              <a:spLocks noChangeArrowheads="1"/>
            </p:cNvSpPr>
            <p:nvPr/>
          </p:nvSpPr>
          <p:spPr bwMode="auto">
            <a:xfrm>
              <a:off x="863" y="2235"/>
              <a:ext cx="59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i-FI" altLang="en-US" sz="2000" dirty="0">
                  <a:solidFill>
                    <a:srgbClr val="000000"/>
                  </a:solidFill>
                  <a:latin typeface="Univers 65 Bold" charset="0"/>
                </a:rPr>
                <a:t>Uhka</a:t>
              </a:r>
              <a:endParaRPr lang="fi-FI" altLang="en-US" dirty="0">
                <a:latin typeface="Univers 65 Bold" charset="0"/>
              </a:endParaRPr>
            </a:p>
          </p:txBody>
        </p:sp>
        <p:sp>
          <p:nvSpPr>
            <p:cNvPr id="21" name="Rectangle 104"/>
            <p:cNvSpPr>
              <a:spLocks noChangeArrowheads="1"/>
            </p:cNvSpPr>
            <p:nvPr/>
          </p:nvSpPr>
          <p:spPr bwMode="auto">
            <a:xfrm>
              <a:off x="1958" y="773"/>
              <a:ext cx="488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2000" dirty="0"/>
            </a:p>
          </p:txBody>
        </p:sp>
        <p:sp>
          <p:nvSpPr>
            <p:cNvPr id="22" name="Rectangle 105"/>
            <p:cNvSpPr>
              <a:spLocks noChangeArrowheads="1"/>
            </p:cNvSpPr>
            <p:nvPr/>
          </p:nvSpPr>
          <p:spPr bwMode="auto">
            <a:xfrm>
              <a:off x="1927" y="807"/>
              <a:ext cx="59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i-FI" altLang="en-US" sz="2000" dirty="0">
                  <a:solidFill>
                    <a:srgbClr val="000000"/>
                  </a:solidFill>
                  <a:latin typeface="Univers 65 Bold" charset="0"/>
                </a:rPr>
                <a:t>Uhka</a:t>
              </a:r>
              <a:endParaRPr lang="fi-FI" altLang="en-US" dirty="0">
                <a:latin typeface="Univers 65 Bold" charset="0"/>
              </a:endParaRPr>
            </a:p>
          </p:txBody>
        </p:sp>
      </p:grpSp>
      <p:sp>
        <p:nvSpPr>
          <p:cNvPr id="4" name="Suorakulmio 3"/>
          <p:cNvSpPr/>
          <p:nvPr/>
        </p:nvSpPr>
        <p:spPr>
          <a:xfrm>
            <a:off x="838200" y="5252292"/>
            <a:ext cx="1681088" cy="267286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/>
              <a:t>H</a:t>
            </a:r>
            <a:r>
              <a:rPr lang="fi-FI" sz="1400" dirty="0"/>
              <a:t>aavoittuvuus</a:t>
            </a:r>
          </a:p>
        </p:txBody>
      </p:sp>
      <p:sp>
        <p:nvSpPr>
          <p:cNvPr id="112" name="Suorakulmio 111"/>
          <p:cNvSpPr/>
          <p:nvPr/>
        </p:nvSpPr>
        <p:spPr>
          <a:xfrm>
            <a:off x="838200" y="5827384"/>
            <a:ext cx="1681088" cy="26728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/>
              <a:t>S</a:t>
            </a:r>
            <a:r>
              <a:rPr lang="fi-FI" sz="1400" dirty="0"/>
              <a:t>uojaus</a:t>
            </a:r>
          </a:p>
        </p:txBody>
      </p:sp>
      <p:sp>
        <p:nvSpPr>
          <p:cNvPr id="113" name="Suorakulmio 112"/>
          <p:cNvSpPr/>
          <p:nvPr/>
        </p:nvSpPr>
        <p:spPr>
          <a:xfrm>
            <a:off x="838200" y="6114931"/>
            <a:ext cx="1681088" cy="267286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 err="1" smtClean="0">
                <a:solidFill>
                  <a:schemeClr val="tx1"/>
                </a:solidFill>
              </a:rPr>
              <a:t>J</a:t>
            </a:r>
            <a:r>
              <a:rPr lang="fi-FI" sz="1400" dirty="0" err="1" smtClean="0">
                <a:solidFill>
                  <a:schemeClr val="tx1"/>
                </a:solidFill>
              </a:rPr>
              <a:t>äännös</a:t>
            </a:r>
            <a:r>
              <a:rPr lang="fi-FI" sz="1400" b="1" dirty="0" err="1" smtClean="0">
                <a:solidFill>
                  <a:schemeClr val="tx1"/>
                </a:solidFill>
              </a:rPr>
              <a:t>R</a:t>
            </a:r>
            <a:r>
              <a:rPr lang="fi-FI" sz="1400" dirty="0" err="1" smtClean="0">
                <a:solidFill>
                  <a:schemeClr val="tx1"/>
                </a:solidFill>
              </a:rPr>
              <a:t>iski</a:t>
            </a:r>
            <a:endParaRPr lang="fi-FI" sz="1200" dirty="0">
              <a:solidFill>
                <a:schemeClr val="tx1"/>
              </a:solidFill>
            </a:endParaRPr>
          </a:p>
        </p:txBody>
      </p:sp>
      <p:sp>
        <p:nvSpPr>
          <p:cNvPr id="114" name="Suorakulmio 113"/>
          <p:cNvSpPr/>
          <p:nvPr/>
        </p:nvSpPr>
        <p:spPr>
          <a:xfrm>
            <a:off x="838200" y="5539838"/>
            <a:ext cx="1681088" cy="26728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/>
              <a:t>R</a:t>
            </a:r>
            <a:r>
              <a:rPr lang="fi-FI" sz="1400" dirty="0"/>
              <a:t>iski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9773174" y="6582975"/>
            <a:ext cx="24188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200" i="1" dirty="0" smtClean="0"/>
              <a:t>BS tai ISO standardi 90-luvulta?</a:t>
            </a:r>
            <a:endParaRPr lang="fi-FI" sz="1200" i="1" dirty="0"/>
          </a:p>
        </p:txBody>
      </p:sp>
    </p:spTree>
    <p:extLst>
      <p:ext uri="{BB962C8B-B14F-4D97-AF65-F5344CB8AC3E}">
        <p14:creationId xmlns:p14="http://schemas.microsoft.com/office/powerpoint/2010/main" val="70162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838200" y="365125"/>
            <a:ext cx="7612814" cy="1569095"/>
          </a:xfrm>
        </p:spPr>
        <p:txBody>
          <a:bodyPr>
            <a:noAutofit/>
          </a:bodyPr>
          <a:lstStyle/>
          <a:p>
            <a:r>
              <a:rPr lang="fi-FI" sz="2800" dirty="0"/>
              <a:t>Ennakoiva riskiarvio </a:t>
            </a:r>
            <a:r>
              <a:rPr lang="fi-FI" sz="2800" dirty="0" smtClean="0"/>
              <a:t>dynaamiseen tavoitteeseen</a:t>
            </a:r>
            <a:endParaRPr lang="fi-FI" sz="2800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D3B6-8A4B-4B3B-A061-4075FEF6017F}" type="datetime1">
              <a:rPr lang="fi-FI" smtClean="0"/>
              <a:t>17.8.2017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>
                <a:solidFill>
                  <a:schemeClr val="bg1">
                    <a:lumMod val="50000"/>
                  </a:schemeClr>
                </a:solidFill>
              </a:rPr>
              <a:t>JUHTA tietoriskienhallinta 2. työpaja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EEEF2-603A-4596-86C7-629F88E063C6}" type="slidenum">
              <a:rPr lang="fi-FI" smtClean="0"/>
              <a:t>9</a:t>
            </a:fld>
            <a:endParaRPr lang="fi-FI"/>
          </a:p>
        </p:txBody>
      </p:sp>
      <p:grpSp>
        <p:nvGrpSpPr>
          <p:cNvPr id="17" name="Ryhmä 16"/>
          <p:cNvGrpSpPr/>
          <p:nvPr/>
        </p:nvGrpSpPr>
        <p:grpSpPr>
          <a:xfrm>
            <a:off x="1250878" y="3611663"/>
            <a:ext cx="8655222" cy="720000"/>
            <a:chOff x="274316" y="3254050"/>
            <a:chExt cx="8655222" cy="720000"/>
          </a:xfrm>
        </p:grpSpPr>
        <p:sp>
          <p:nvSpPr>
            <p:cNvPr id="9" name="Vuokaaviosymboli: Liitin 8"/>
            <p:cNvSpPr/>
            <p:nvPr/>
          </p:nvSpPr>
          <p:spPr>
            <a:xfrm>
              <a:off x="274316" y="3350029"/>
              <a:ext cx="573578" cy="50707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 anchorCtr="1"/>
            <a:lstStyle/>
            <a:p>
              <a:pPr algn="ctr"/>
              <a:r>
                <a:rPr lang="fi-FI" sz="1600" dirty="0"/>
                <a:t>Nyt</a:t>
              </a:r>
            </a:p>
          </p:txBody>
        </p:sp>
        <p:sp>
          <p:nvSpPr>
            <p:cNvPr id="10" name="Vuokaaviosymboli: Liitin 9"/>
            <p:cNvSpPr>
              <a:spLocks noChangeAspect="1"/>
            </p:cNvSpPr>
            <p:nvPr/>
          </p:nvSpPr>
          <p:spPr>
            <a:xfrm>
              <a:off x="8209538" y="3254050"/>
              <a:ext cx="720000" cy="720000"/>
            </a:xfrm>
            <a:prstGeom prst="flowChartConnector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 anchorCtr="1">
              <a:spAutoFit/>
            </a:bodyPr>
            <a:lstStyle/>
            <a:p>
              <a:pPr algn="ctr"/>
              <a:r>
                <a:rPr lang="fi-FI" sz="1600" dirty="0"/>
                <a:t>Tavoite</a:t>
              </a:r>
            </a:p>
          </p:txBody>
        </p:sp>
        <p:cxnSp>
          <p:nvCxnSpPr>
            <p:cNvPr id="14" name="Suora nuoliyhdysviiva 13"/>
            <p:cNvCxnSpPr>
              <a:stCxn id="9" idx="6"/>
              <a:endCxn id="10" idx="2"/>
            </p:cNvCxnSpPr>
            <p:nvPr/>
          </p:nvCxnSpPr>
          <p:spPr>
            <a:xfrm>
              <a:off x="847894" y="3603567"/>
              <a:ext cx="7361644" cy="10483"/>
            </a:xfrm>
            <a:prstGeom prst="straightConnector1">
              <a:avLst/>
            </a:prstGeom>
            <a:ln w="38100">
              <a:solidFill>
                <a:schemeClr val="tx2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Ryhmä 21"/>
          <p:cNvGrpSpPr/>
          <p:nvPr/>
        </p:nvGrpSpPr>
        <p:grpSpPr>
          <a:xfrm>
            <a:off x="3185000" y="3524762"/>
            <a:ext cx="1898049" cy="850226"/>
            <a:chOff x="2208438" y="3167149"/>
            <a:chExt cx="1898049" cy="850226"/>
          </a:xfrm>
        </p:grpSpPr>
        <p:sp>
          <p:nvSpPr>
            <p:cNvPr id="21" name="Vuokaaviosymboli: Liitin 20"/>
            <p:cNvSpPr/>
            <p:nvPr/>
          </p:nvSpPr>
          <p:spPr>
            <a:xfrm>
              <a:off x="3303032" y="3423567"/>
              <a:ext cx="360000" cy="360000"/>
            </a:xfrm>
            <a:prstGeom prst="flowChartConnector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 anchorCtr="1"/>
            <a:lstStyle/>
            <a:p>
              <a:pPr algn="ctr"/>
              <a:endParaRPr lang="fi-FI" sz="1600" dirty="0"/>
            </a:p>
          </p:txBody>
        </p:sp>
        <p:sp>
          <p:nvSpPr>
            <p:cNvPr id="18" name="Salama 17"/>
            <p:cNvSpPr/>
            <p:nvPr/>
          </p:nvSpPr>
          <p:spPr>
            <a:xfrm>
              <a:off x="2859578" y="3167149"/>
              <a:ext cx="1246909" cy="850226"/>
            </a:xfrm>
            <a:prstGeom prst="lightningBolt">
              <a:avLst/>
            </a:prstGeom>
            <a:solidFill>
              <a:srgbClr val="FF0000"/>
            </a:solidFill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Tekstiruutu 18"/>
            <p:cNvSpPr txBox="1"/>
            <p:nvPr/>
          </p:nvSpPr>
          <p:spPr>
            <a:xfrm>
              <a:off x="2208438" y="3222930"/>
              <a:ext cx="6511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b="1" dirty="0">
                  <a:solidFill>
                    <a:schemeClr val="tx2"/>
                  </a:solidFill>
                  <a:latin typeface="+mj-lt"/>
                </a:rPr>
                <a:t>Riski</a:t>
              </a:r>
            </a:p>
          </p:txBody>
        </p:sp>
      </p:grpSp>
      <p:grpSp>
        <p:nvGrpSpPr>
          <p:cNvPr id="49" name="Ryhmä 48"/>
          <p:cNvGrpSpPr/>
          <p:nvPr/>
        </p:nvGrpSpPr>
        <p:grpSpPr>
          <a:xfrm>
            <a:off x="4586605" y="963430"/>
            <a:ext cx="5654160" cy="2800655"/>
            <a:chOff x="3610044" y="605817"/>
            <a:chExt cx="5654160" cy="2800655"/>
          </a:xfrm>
        </p:grpSpPr>
        <p:sp>
          <p:nvSpPr>
            <p:cNvPr id="39" name="Vuokaaviosymboli: Liitin 38"/>
            <p:cNvSpPr/>
            <p:nvPr/>
          </p:nvSpPr>
          <p:spPr>
            <a:xfrm>
              <a:off x="4188649" y="2252074"/>
              <a:ext cx="36000" cy="36000"/>
            </a:xfrm>
            <a:prstGeom prst="flowChartConnector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 anchorCtr="1"/>
            <a:lstStyle/>
            <a:p>
              <a:pPr algn="ctr"/>
              <a:endParaRPr lang="fi-FI" sz="1600" dirty="0"/>
            </a:p>
          </p:txBody>
        </p:sp>
        <p:sp>
          <p:nvSpPr>
            <p:cNvPr id="40" name="Vuokaaviosymboli: Liitin 39"/>
            <p:cNvSpPr>
              <a:spLocks noChangeAspect="1"/>
            </p:cNvSpPr>
            <p:nvPr/>
          </p:nvSpPr>
          <p:spPr>
            <a:xfrm>
              <a:off x="8057077" y="839359"/>
              <a:ext cx="1080000" cy="1080000"/>
            </a:xfrm>
            <a:prstGeom prst="flowChartConnector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wrap="none" lIns="0" tIns="0" rIns="0" bIns="0" rtlCol="0" anchor="ctr" anchorCtr="1">
              <a:noAutofit/>
            </a:bodyPr>
            <a:lstStyle/>
            <a:p>
              <a:pPr algn="ctr"/>
              <a:r>
                <a:rPr lang="fi-FI" dirty="0"/>
                <a:t>Tavoite</a:t>
              </a:r>
            </a:p>
          </p:txBody>
        </p:sp>
        <p:cxnSp>
          <p:nvCxnSpPr>
            <p:cNvPr id="41" name="Suora nuoliyhdysviiva 40"/>
            <p:cNvCxnSpPr>
              <a:stCxn id="18" idx="6"/>
              <a:endCxn id="40" idx="3"/>
            </p:cNvCxnSpPr>
            <p:nvPr/>
          </p:nvCxnSpPr>
          <p:spPr>
            <a:xfrm flipV="1">
              <a:off x="3610044" y="1761197"/>
              <a:ext cx="4605195" cy="1645275"/>
            </a:xfrm>
            <a:prstGeom prst="straightConnector1">
              <a:avLst/>
            </a:prstGeom>
            <a:ln w="38100">
              <a:solidFill>
                <a:srgbClr val="92D05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Vasen aaltosulje 44"/>
            <p:cNvSpPr/>
            <p:nvPr/>
          </p:nvSpPr>
          <p:spPr>
            <a:xfrm>
              <a:off x="8520546" y="1944298"/>
              <a:ext cx="136436" cy="1255908"/>
            </a:xfrm>
            <a:prstGeom prst="leftBrace">
              <a:avLst/>
            </a:prstGeom>
            <a:ln w="28575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46" name="Tekstiruutu 45"/>
            <p:cNvSpPr txBox="1"/>
            <p:nvPr/>
          </p:nvSpPr>
          <p:spPr>
            <a:xfrm>
              <a:off x="7600154" y="2418363"/>
              <a:ext cx="86594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1400" b="1" dirty="0">
                  <a:solidFill>
                    <a:schemeClr val="accent6">
                      <a:lumMod val="75000"/>
                    </a:schemeClr>
                  </a:solidFill>
                  <a:latin typeface="+mj-lt"/>
                </a:rPr>
                <a:t>Vaikutus</a:t>
              </a:r>
            </a:p>
          </p:txBody>
        </p:sp>
        <p:sp>
          <p:nvSpPr>
            <p:cNvPr id="48" name="Tekstiruutu 47"/>
            <p:cNvSpPr txBox="1"/>
            <p:nvPr/>
          </p:nvSpPr>
          <p:spPr>
            <a:xfrm>
              <a:off x="4612877" y="2094127"/>
              <a:ext cx="132440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1600" dirty="0">
                  <a:solidFill>
                    <a:schemeClr val="accent6">
                      <a:lumMod val="75000"/>
                    </a:schemeClr>
                  </a:solidFill>
                  <a:latin typeface="+mj-lt"/>
                </a:rPr>
                <a:t>mahdollisuus</a:t>
              </a:r>
            </a:p>
          </p:txBody>
        </p:sp>
        <p:sp>
          <p:nvSpPr>
            <p:cNvPr id="102" name="Tekstiruutu 101"/>
            <p:cNvSpPr txBox="1"/>
            <p:nvPr/>
          </p:nvSpPr>
          <p:spPr>
            <a:xfrm>
              <a:off x="7005227" y="605817"/>
              <a:ext cx="225897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i-FI" sz="1200" dirty="0" smtClean="0">
                  <a:solidFill>
                    <a:schemeClr val="accent6">
                      <a:lumMod val="75000"/>
                    </a:schemeClr>
                  </a:solidFill>
                  <a:latin typeface="+mj-lt"/>
                </a:rPr>
                <a:t>Parempi toteuma</a:t>
              </a:r>
              <a:endParaRPr lang="fi-FI" sz="1200" dirty="0">
                <a:solidFill>
                  <a:schemeClr val="accent6">
                    <a:lumMod val="75000"/>
                  </a:schemeClr>
                </a:solidFill>
                <a:latin typeface="+mj-lt"/>
              </a:endParaRPr>
            </a:p>
          </p:txBody>
        </p:sp>
      </p:grpSp>
      <p:grpSp>
        <p:nvGrpSpPr>
          <p:cNvPr id="99" name="Ryhmä 98"/>
          <p:cNvGrpSpPr/>
          <p:nvPr/>
        </p:nvGrpSpPr>
        <p:grpSpPr>
          <a:xfrm>
            <a:off x="1161371" y="3961181"/>
            <a:ext cx="3143004" cy="2471928"/>
            <a:chOff x="184810" y="3603568"/>
            <a:chExt cx="3143004" cy="2471928"/>
          </a:xfrm>
        </p:grpSpPr>
        <p:sp>
          <p:nvSpPr>
            <p:cNvPr id="51" name="Tekstiruutu 50"/>
            <p:cNvSpPr txBox="1"/>
            <p:nvPr/>
          </p:nvSpPr>
          <p:spPr>
            <a:xfrm>
              <a:off x="2341647" y="3848098"/>
              <a:ext cx="98616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1600" dirty="0">
                  <a:solidFill>
                    <a:schemeClr val="tx2"/>
                  </a:solidFill>
                  <a:latin typeface="+mj-lt"/>
                </a:rPr>
                <a:t>Laukaisin</a:t>
              </a:r>
            </a:p>
          </p:txBody>
        </p:sp>
        <p:sp>
          <p:nvSpPr>
            <p:cNvPr id="52" name="Tekstiruutu 51"/>
            <p:cNvSpPr txBox="1"/>
            <p:nvPr/>
          </p:nvSpPr>
          <p:spPr>
            <a:xfrm>
              <a:off x="1172577" y="4339052"/>
              <a:ext cx="4812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1600" dirty="0">
                  <a:solidFill>
                    <a:schemeClr val="tx2"/>
                  </a:solidFill>
                  <a:latin typeface="+mj-lt"/>
                </a:rPr>
                <a:t>Syy</a:t>
              </a:r>
            </a:p>
          </p:txBody>
        </p:sp>
        <p:sp>
          <p:nvSpPr>
            <p:cNvPr id="53" name="Tekstiruutu 52"/>
            <p:cNvSpPr txBox="1"/>
            <p:nvPr/>
          </p:nvSpPr>
          <p:spPr>
            <a:xfrm>
              <a:off x="2208438" y="4448232"/>
              <a:ext cx="4812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1600" dirty="0">
                  <a:solidFill>
                    <a:schemeClr val="tx2"/>
                  </a:solidFill>
                  <a:latin typeface="+mj-lt"/>
                </a:rPr>
                <a:t>Syy</a:t>
              </a:r>
            </a:p>
          </p:txBody>
        </p:sp>
        <p:sp>
          <p:nvSpPr>
            <p:cNvPr id="54" name="Tekstiruutu 53"/>
            <p:cNvSpPr txBox="1"/>
            <p:nvPr/>
          </p:nvSpPr>
          <p:spPr>
            <a:xfrm>
              <a:off x="632732" y="4841824"/>
              <a:ext cx="4812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1600" dirty="0">
                  <a:solidFill>
                    <a:schemeClr val="tx2"/>
                  </a:solidFill>
                  <a:latin typeface="+mj-lt"/>
                </a:rPr>
                <a:t>Syy</a:t>
              </a:r>
            </a:p>
          </p:txBody>
        </p:sp>
        <p:sp>
          <p:nvSpPr>
            <p:cNvPr id="55" name="Tekstiruutu 54"/>
            <p:cNvSpPr txBox="1"/>
            <p:nvPr/>
          </p:nvSpPr>
          <p:spPr>
            <a:xfrm>
              <a:off x="1668593" y="4951004"/>
              <a:ext cx="4812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1600" dirty="0">
                  <a:solidFill>
                    <a:schemeClr val="tx2"/>
                  </a:solidFill>
                  <a:latin typeface="+mj-lt"/>
                </a:rPr>
                <a:t>Syy</a:t>
              </a:r>
            </a:p>
          </p:txBody>
        </p:sp>
        <p:sp>
          <p:nvSpPr>
            <p:cNvPr id="56" name="Tekstiruutu 55"/>
            <p:cNvSpPr txBox="1"/>
            <p:nvPr/>
          </p:nvSpPr>
          <p:spPr>
            <a:xfrm>
              <a:off x="2668891" y="5120281"/>
              <a:ext cx="4812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1600" dirty="0">
                  <a:solidFill>
                    <a:schemeClr val="tx2"/>
                  </a:solidFill>
                  <a:latin typeface="+mj-lt"/>
                </a:rPr>
                <a:t>Syy</a:t>
              </a:r>
            </a:p>
          </p:txBody>
        </p:sp>
        <p:sp>
          <p:nvSpPr>
            <p:cNvPr id="57" name="Tekstiruutu 56"/>
            <p:cNvSpPr txBox="1"/>
            <p:nvPr/>
          </p:nvSpPr>
          <p:spPr>
            <a:xfrm>
              <a:off x="184810" y="5552353"/>
              <a:ext cx="90601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1600" b="1" dirty="0">
                  <a:solidFill>
                    <a:schemeClr val="tx2"/>
                  </a:solidFill>
                  <a:latin typeface="+mj-lt"/>
                </a:rPr>
                <a:t>Juurisyy</a:t>
              </a:r>
            </a:p>
          </p:txBody>
        </p:sp>
        <p:sp>
          <p:nvSpPr>
            <p:cNvPr id="58" name="Tekstiruutu 57"/>
            <p:cNvSpPr txBox="1"/>
            <p:nvPr/>
          </p:nvSpPr>
          <p:spPr>
            <a:xfrm>
              <a:off x="1668593" y="5736942"/>
              <a:ext cx="90601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1600" b="1" dirty="0">
                  <a:solidFill>
                    <a:schemeClr val="tx2"/>
                  </a:solidFill>
                  <a:latin typeface="+mj-lt"/>
                </a:rPr>
                <a:t>Juurisyy</a:t>
              </a:r>
            </a:p>
          </p:txBody>
        </p:sp>
        <p:cxnSp>
          <p:nvCxnSpPr>
            <p:cNvPr id="59" name="Suora nuoliyhdysviiva 58"/>
            <p:cNvCxnSpPr>
              <a:stCxn id="51" idx="0"/>
            </p:cNvCxnSpPr>
            <p:nvPr/>
          </p:nvCxnSpPr>
          <p:spPr>
            <a:xfrm flipV="1">
              <a:off x="2834731" y="3603568"/>
              <a:ext cx="468301" cy="244530"/>
            </a:xfrm>
            <a:prstGeom prst="straightConnector1">
              <a:avLst/>
            </a:prstGeom>
            <a:ln w="19050">
              <a:solidFill>
                <a:schemeClr val="accent5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uora nuoliyhdysviiva 61"/>
            <p:cNvCxnSpPr>
              <a:stCxn id="53" idx="0"/>
              <a:endCxn id="51" idx="2"/>
            </p:cNvCxnSpPr>
            <p:nvPr/>
          </p:nvCxnSpPr>
          <p:spPr>
            <a:xfrm flipV="1">
              <a:off x="2449049" y="4186652"/>
              <a:ext cx="385682" cy="261580"/>
            </a:xfrm>
            <a:prstGeom prst="straightConnector1">
              <a:avLst/>
            </a:prstGeom>
            <a:ln w="19050">
              <a:solidFill>
                <a:schemeClr val="accent5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uora nuoliyhdysviiva 64"/>
            <p:cNvCxnSpPr>
              <a:stCxn id="52" idx="0"/>
              <a:endCxn id="51" idx="1"/>
            </p:cNvCxnSpPr>
            <p:nvPr/>
          </p:nvCxnSpPr>
          <p:spPr>
            <a:xfrm flipV="1">
              <a:off x="1413188" y="4017375"/>
              <a:ext cx="928459" cy="321677"/>
            </a:xfrm>
            <a:prstGeom prst="straightConnector1">
              <a:avLst/>
            </a:prstGeom>
            <a:ln w="19050">
              <a:solidFill>
                <a:schemeClr val="accent5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uora nuoliyhdysviiva 67"/>
            <p:cNvCxnSpPr>
              <a:stCxn id="54" idx="0"/>
              <a:endCxn id="52" idx="2"/>
            </p:cNvCxnSpPr>
            <p:nvPr/>
          </p:nvCxnSpPr>
          <p:spPr>
            <a:xfrm flipV="1">
              <a:off x="873343" y="4677606"/>
              <a:ext cx="539845" cy="164218"/>
            </a:xfrm>
            <a:prstGeom prst="straightConnector1">
              <a:avLst/>
            </a:prstGeom>
            <a:ln w="19050">
              <a:solidFill>
                <a:schemeClr val="accent5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uora nuoliyhdysviiva 70"/>
            <p:cNvCxnSpPr>
              <a:stCxn id="55" idx="0"/>
              <a:endCxn id="52" idx="2"/>
            </p:cNvCxnSpPr>
            <p:nvPr/>
          </p:nvCxnSpPr>
          <p:spPr>
            <a:xfrm flipH="1" flipV="1">
              <a:off x="1413188" y="4677606"/>
              <a:ext cx="496016" cy="273398"/>
            </a:xfrm>
            <a:prstGeom prst="straightConnector1">
              <a:avLst/>
            </a:prstGeom>
            <a:ln w="19050">
              <a:solidFill>
                <a:schemeClr val="accent5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uora nuoliyhdysviiva 73"/>
            <p:cNvCxnSpPr>
              <a:stCxn id="55" idx="0"/>
              <a:endCxn id="53" idx="2"/>
            </p:cNvCxnSpPr>
            <p:nvPr/>
          </p:nvCxnSpPr>
          <p:spPr>
            <a:xfrm flipV="1">
              <a:off x="1909204" y="4786786"/>
              <a:ext cx="539845" cy="164218"/>
            </a:xfrm>
            <a:prstGeom prst="straightConnector1">
              <a:avLst/>
            </a:prstGeom>
            <a:ln w="19050">
              <a:solidFill>
                <a:schemeClr val="accent5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uora nuoliyhdysviiva 76"/>
            <p:cNvCxnSpPr>
              <a:stCxn id="56" idx="0"/>
              <a:endCxn id="53" idx="2"/>
            </p:cNvCxnSpPr>
            <p:nvPr/>
          </p:nvCxnSpPr>
          <p:spPr>
            <a:xfrm flipH="1" flipV="1">
              <a:off x="2449049" y="4786786"/>
              <a:ext cx="460453" cy="333495"/>
            </a:xfrm>
            <a:prstGeom prst="straightConnector1">
              <a:avLst/>
            </a:prstGeom>
            <a:ln w="19050">
              <a:solidFill>
                <a:schemeClr val="accent5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uora nuoliyhdysviiva 79"/>
            <p:cNvCxnSpPr>
              <a:stCxn id="58" idx="0"/>
              <a:endCxn id="56" idx="2"/>
            </p:cNvCxnSpPr>
            <p:nvPr/>
          </p:nvCxnSpPr>
          <p:spPr>
            <a:xfrm flipV="1">
              <a:off x="2121602" y="5458835"/>
              <a:ext cx="787900" cy="278107"/>
            </a:xfrm>
            <a:prstGeom prst="straightConnector1">
              <a:avLst/>
            </a:prstGeom>
            <a:ln w="19050">
              <a:solidFill>
                <a:schemeClr val="accent5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uora nuoliyhdysviiva 82"/>
            <p:cNvCxnSpPr>
              <a:stCxn id="58" idx="0"/>
              <a:endCxn id="55" idx="2"/>
            </p:cNvCxnSpPr>
            <p:nvPr/>
          </p:nvCxnSpPr>
          <p:spPr>
            <a:xfrm flipH="1" flipV="1">
              <a:off x="1909204" y="5289558"/>
              <a:ext cx="212398" cy="447384"/>
            </a:xfrm>
            <a:prstGeom prst="straightConnector1">
              <a:avLst/>
            </a:prstGeom>
            <a:ln w="19050">
              <a:solidFill>
                <a:schemeClr val="accent5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uora nuoliyhdysviiva 85"/>
            <p:cNvCxnSpPr>
              <a:stCxn id="57" idx="0"/>
              <a:endCxn id="54" idx="2"/>
            </p:cNvCxnSpPr>
            <p:nvPr/>
          </p:nvCxnSpPr>
          <p:spPr>
            <a:xfrm flipV="1">
              <a:off x="637819" y="5180378"/>
              <a:ext cx="235524" cy="371975"/>
            </a:xfrm>
            <a:prstGeom prst="straightConnector1">
              <a:avLst/>
            </a:prstGeom>
            <a:ln w="19050">
              <a:solidFill>
                <a:schemeClr val="accent5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uora nuoliyhdysviiva 88"/>
            <p:cNvCxnSpPr>
              <a:stCxn id="57" idx="0"/>
              <a:endCxn id="56" idx="2"/>
            </p:cNvCxnSpPr>
            <p:nvPr/>
          </p:nvCxnSpPr>
          <p:spPr>
            <a:xfrm flipV="1">
              <a:off x="637819" y="5458835"/>
              <a:ext cx="2271683" cy="93518"/>
            </a:xfrm>
            <a:prstGeom prst="straightConnector1">
              <a:avLst/>
            </a:prstGeom>
            <a:ln w="19050">
              <a:solidFill>
                <a:schemeClr val="accent5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uora nuoliyhdysviiva 91"/>
            <p:cNvCxnSpPr>
              <a:stCxn id="57" idx="0"/>
              <a:endCxn id="55" idx="2"/>
            </p:cNvCxnSpPr>
            <p:nvPr/>
          </p:nvCxnSpPr>
          <p:spPr>
            <a:xfrm flipV="1">
              <a:off x="637819" y="5289558"/>
              <a:ext cx="1271385" cy="262795"/>
            </a:xfrm>
            <a:prstGeom prst="straightConnector1">
              <a:avLst/>
            </a:prstGeom>
            <a:ln w="19050">
              <a:solidFill>
                <a:schemeClr val="accent5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uora nuoliyhdysviiva 94"/>
            <p:cNvCxnSpPr>
              <a:stCxn id="56" idx="0"/>
              <a:endCxn id="52" idx="2"/>
            </p:cNvCxnSpPr>
            <p:nvPr/>
          </p:nvCxnSpPr>
          <p:spPr>
            <a:xfrm flipH="1" flipV="1">
              <a:off x="1413188" y="4677606"/>
              <a:ext cx="1496314" cy="442675"/>
            </a:xfrm>
            <a:prstGeom prst="straightConnector1">
              <a:avLst/>
            </a:prstGeom>
            <a:ln w="19050">
              <a:solidFill>
                <a:schemeClr val="accent5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1" name="Ryhmä 100"/>
          <p:cNvGrpSpPr/>
          <p:nvPr/>
        </p:nvGrpSpPr>
        <p:grpSpPr>
          <a:xfrm>
            <a:off x="5091141" y="4226221"/>
            <a:ext cx="5245105" cy="1981433"/>
            <a:chOff x="4114579" y="4226220"/>
            <a:chExt cx="5245105" cy="1981433"/>
          </a:xfrm>
        </p:grpSpPr>
        <p:grpSp>
          <p:nvGrpSpPr>
            <p:cNvPr id="37" name="Ryhmä 36"/>
            <p:cNvGrpSpPr/>
            <p:nvPr/>
          </p:nvGrpSpPr>
          <p:grpSpPr>
            <a:xfrm>
              <a:off x="4114579" y="4226220"/>
              <a:ext cx="4783449" cy="1663977"/>
              <a:chOff x="4114579" y="3868607"/>
              <a:chExt cx="4783449" cy="1663977"/>
            </a:xfrm>
          </p:grpSpPr>
          <p:sp>
            <p:nvSpPr>
              <p:cNvPr id="27" name="Vuokaaviosymboli: Liitin 26"/>
              <p:cNvSpPr/>
              <p:nvPr/>
            </p:nvSpPr>
            <p:spPr>
              <a:xfrm>
                <a:off x="6195181" y="4617509"/>
                <a:ext cx="36000" cy="36000"/>
              </a:xfrm>
              <a:prstGeom prst="flowChartConnector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 anchorCtr="1"/>
              <a:lstStyle/>
              <a:p>
                <a:pPr algn="ctr"/>
                <a:endParaRPr lang="fi-FI" sz="1600" dirty="0"/>
              </a:p>
            </p:txBody>
          </p:sp>
          <p:sp>
            <p:nvSpPr>
              <p:cNvPr id="23" name="Vuokaaviosymboli: Liitin 22"/>
              <p:cNvSpPr>
                <a:spLocks/>
              </p:cNvSpPr>
              <p:nvPr/>
            </p:nvSpPr>
            <p:spPr>
              <a:xfrm>
                <a:off x="8358028" y="4992584"/>
                <a:ext cx="540000" cy="540000"/>
              </a:xfrm>
              <a:prstGeom prst="flowChartConnector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none" lIns="0" tIns="0" rIns="0" bIns="0" rtlCol="0" anchor="ctr" anchorCtr="1">
                <a:noAutofit/>
              </a:bodyPr>
              <a:lstStyle/>
              <a:p>
                <a:pPr algn="ctr"/>
                <a:r>
                  <a:rPr lang="fi-FI" sz="1100" dirty="0"/>
                  <a:t>Tavoite</a:t>
                </a:r>
              </a:p>
            </p:txBody>
          </p:sp>
          <p:cxnSp>
            <p:nvCxnSpPr>
              <p:cNvPr id="24" name="Suora nuoliyhdysviiva 23"/>
              <p:cNvCxnSpPr>
                <a:stCxn id="18" idx="4"/>
                <a:endCxn id="23" idx="2"/>
              </p:cNvCxnSpPr>
              <p:nvPr/>
            </p:nvCxnSpPr>
            <p:spPr>
              <a:xfrm>
                <a:off x="4114579" y="4017374"/>
                <a:ext cx="4243449" cy="124521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uora nuoliyhdysviiva 27"/>
              <p:cNvCxnSpPr>
                <a:stCxn id="27" idx="1"/>
                <a:endCxn id="10" idx="3"/>
              </p:cNvCxnSpPr>
              <p:nvPr/>
            </p:nvCxnSpPr>
            <p:spPr>
              <a:xfrm flipV="1">
                <a:off x="6200453" y="3868607"/>
                <a:ext cx="2122619" cy="754174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prstDash val="sysDot"/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Tekstiruutu 30"/>
              <p:cNvSpPr txBox="1"/>
              <p:nvPr/>
            </p:nvSpPr>
            <p:spPr>
              <a:xfrm>
                <a:off x="6754862" y="5006408"/>
                <a:ext cx="700833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fi-FI" sz="1400" dirty="0">
                    <a:solidFill>
                      <a:srgbClr val="FF0000"/>
                    </a:solidFill>
                    <a:latin typeface="+mj-lt"/>
                  </a:rPr>
                  <a:t>Pysyvä</a:t>
                </a:r>
              </a:p>
            </p:txBody>
          </p:sp>
          <p:sp>
            <p:nvSpPr>
              <p:cNvPr id="32" name="Tekstiruutu 31"/>
              <p:cNvSpPr txBox="1"/>
              <p:nvPr/>
            </p:nvSpPr>
            <p:spPr>
              <a:xfrm>
                <a:off x="6631431" y="3885165"/>
                <a:ext cx="957313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fi-FI" sz="1400" dirty="0">
                    <a:solidFill>
                      <a:srgbClr val="FF0000"/>
                    </a:solidFill>
                    <a:latin typeface="+mj-lt"/>
                  </a:rPr>
                  <a:t>Tilapäinen</a:t>
                </a:r>
              </a:p>
            </p:txBody>
          </p:sp>
          <p:sp>
            <p:nvSpPr>
              <p:cNvPr id="33" name="Vasen aaltosulje 32"/>
              <p:cNvSpPr/>
              <p:nvPr/>
            </p:nvSpPr>
            <p:spPr>
              <a:xfrm>
                <a:off x="8520546" y="4017375"/>
                <a:ext cx="182156" cy="948131"/>
              </a:xfrm>
              <a:prstGeom prst="leftBrac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4" name="Tekstiruutu 33"/>
              <p:cNvSpPr txBox="1"/>
              <p:nvPr/>
            </p:nvSpPr>
            <p:spPr>
              <a:xfrm>
                <a:off x="7605522" y="4334671"/>
                <a:ext cx="865943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fi-FI" sz="1400" b="1" dirty="0">
                    <a:solidFill>
                      <a:srgbClr val="FF0000"/>
                    </a:solidFill>
                    <a:latin typeface="+mj-lt"/>
                  </a:rPr>
                  <a:t>Vaikutus</a:t>
                </a:r>
              </a:p>
            </p:txBody>
          </p:sp>
        </p:grpSp>
        <p:sp>
          <p:nvSpPr>
            <p:cNvPr id="100" name="Tekstiruutu 99"/>
            <p:cNvSpPr txBox="1"/>
            <p:nvPr/>
          </p:nvSpPr>
          <p:spPr>
            <a:xfrm>
              <a:off x="7861524" y="5930654"/>
              <a:ext cx="1498160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fi-FI" sz="1200" dirty="0" smtClean="0">
                  <a:solidFill>
                    <a:srgbClr val="FF0000"/>
                  </a:solidFill>
                  <a:latin typeface="+mj-lt"/>
                </a:rPr>
                <a:t>Huonompi toteuma</a:t>
              </a:r>
              <a:endParaRPr lang="fi-FI" sz="1200" dirty="0">
                <a:solidFill>
                  <a:srgbClr val="FF0000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3503953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ndara">
      <a:maj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785</TotalTime>
  <Words>3715</Words>
  <Application>Microsoft Office PowerPoint</Application>
  <PresentationFormat>Widescreen</PresentationFormat>
  <Paragraphs>757</Paragraphs>
  <Slides>30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1" baseType="lpstr">
      <vt:lpstr>Arial</vt:lpstr>
      <vt:lpstr>Calibri</vt:lpstr>
      <vt:lpstr>Candara</vt:lpstr>
      <vt:lpstr>Franklin Gothic Book</vt:lpstr>
      <vt:lpstr>Franklin Gothic Medium</vt:lpstr>
      <vt:lpstr>Symbol</vt:lpstr>
      <vt:lpstr>Times New Roman</vt:lpstr>
      <vt:lpstr>Univers 65 Bold</vt:lpstr>
      <vt:lpstr>Univers for KPMG</vt:lpstr>
      <vt:lpstr>Wingdings</vt:lpstr>
      <vt:lpstr>Mukautettu suunnittelumalli</vt:lpstr>
      <vt:lpstr>PowerPoint Presentation</vt:lpstr>
      <vt:lpstr>PowerPoint Presentation</vt:lpstr>
      <vt:lpstr>Riskienhallinnan periaatteet, viitekehys ja prosessi</vt:lpstr>
      <vt:lpstr>Riskienhallinnan periaatteet, viitekehys ja prosessi</vt:lpstr>
      <vt:lpstr>Riskien arvioinnin menetelmät</vt:lpstr>
      <vt:lpstr>Riskin syy-seuraus-rusetti (bowtie)</vt:lpstr>
      <vt:lpstr>Mitä on riskienhallinta ja mikä on riski?</vt:lpstr>
      <vt:lpstr>Ennakoiva riskiarvio ”staattiseen” omaisuuteen</vt:lpstr>
      <vt:lpstr>Ennakoiva riskiarvio dynaamiseen tavoitteeseen</vt:lpstr>
      <vt:lpstr>PowerPoint Presentation</vt:lpstr>
      <vt:lpstr>Tietoriskien tyypit</vt:lpstr>
      <vt:lpstr>Tietosuojariskit</vt:lpstr>
      <vt:lpstr>PowerPoint Presentation</vt:lpstr>
      <vt:lpstr>Tietoriskien vaikutuksia</vt:lpstr>
      <vt:lpstr>Tietosuojariskit</vt:lpstr>
      <vt:lpstr>PowerPoint Presentation</vt:lpstr>
      <vt:lpstr>Tietoriskien syitä</vt:lpstr>
      <vt:lpstr>PowerPoint Presentation</vt:lpstr>
      <vt:lpstr>Riskien todennäköisyysluokka (esimerkiksi)</vt:lpstr>
      <vt:lpstr>Riskin vaikutusluokat (esimerkiksi)</vt:lpstr>
      <vt:lpstr>PowerPoint Presentation</vt:lpstr>
      <vt:lpstr>Riskinsietokyky ja riskinottohalu</vt:lpstr>
      <vt:lpstr>PowerPoint Presentation</vt:lpstr>
      <vt:lpstr>Tietosuojariskien kartta (esimerkki)</vt:lpstr>
      <vt:lpstr>Ryhmätyö</vt:lpstr>
      <vt:lpstr>2. Työpajan riskienhallinnan kotitehtävä</vt:lpstr>
      <vt:lpstr>PowerPoint Presentation</vt:lpstr>
      <vt:lpstr>Riskilajit</vt:lpstr>
      <vt:lpstr>Tiedon ja luulon miinakenttä</vt:lpstr>
      <vt:lpstr>Itsearvioinnin miinakenttä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Iida Perttula</dc:creator>
  <cp:lastModifiedBy>Wihuri, Pauli</cp:lastModifiedBy>
  <cp:revision>62</cp:revision>
  <dcterms:created xsi:type="dcterms:W3CDTF">2017-05-08T10:35:42Z</dcterms:created>
  <dcterms:modified xsi:type="dcterms:W3CDTF">2017-08-17T14:02:28Z</dcterms:modified>
</cp:coreProperties>
</file>